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309" r:id="rId2"/>
    <p:sldId id="310" r:id="rId3"/>
    <p:sldId id="257" r:id="rId4"/>
    <p:sldId id="258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93" r:id="rId20"/>
    <p:sldId id="294" r:id="rId21"/>
    <p:sldId id="275" r:id="rId22"/>
    <p:sldId id="276" r:id="rId23"/>
    <p:sldId id="277" r:id="rId24"/>
    <p:sldId id="278" r:id="rId25"/>
    <p:sldId id="279" r:id="rId26"/>
    <p:sldId id="280" r:id="rId27"/>
    <p:sldId id="306" r:id="rId28"/>
    <p:sldId id="307" r:id="rId29"/>
    <p:sldId id="295" r:id="rId30"/>
    <p:sldId id="296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305" r:id="rId42"/>
    <p:sldId id="298" r:id="rId43"/>
    <p:sldId id="299" r:id="rId44"/>
    <p:sldId id="301" r:id="rId45"/>
    <p:sldId id="302" r:id="rId46"/>
    <p:sldId id="300" r:id="rId47"/>
    <p:sldId id="303" r:id="rId48"/>
    <p:sldId id="291" r:id="rId49"/>
    <p:sldId id="292" r:id="rId50"/>
    <p:sldId id="304" r:id="rId51"/>
  </p:sldIdLst>
  <p:sldSz cx="9144000" cy="6858000" type="screen4x3"/>
  <p:notesSz cx="6858000" cy="9144000"/>
  <p:defaultTextStyle>
    <a:defPPr>
      <a:defRPr lang="ms-M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9900"/>
    <a:srgbClr val="FFCC00"/>
    <a:srgbClr val="FFCC99"/>
    <a:srgbClr val="9999FF"/>
    <a:srgbClr val="FF3399"/>
    <a:srgbClr val="FF33CC"/>
    <a:srgbClr val="33CC33"/>
    <a:srgbClr val="00FF00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608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88DFF-39E6-40DA-92FD-CFB94EC234A9}" type="datetimeFigureOut">
              <a:rPr lang="en-US" smtClean="0"/>
              <a:pPr/>
              <a:t>8/13/2009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BCF53-0A03-4676-9970-AB59330FC2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ms-MY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EC840A5-1D63-4294-BC7E-A19156C100CF}" type="slidenum">
              <a:rPr lang="en-US" smtClean="0"/>
              <a:pPr>
                <a:defRPr/>
              </a:pPr>
              <a:t>41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9EEEF-7CE4-4996-B6E6-0D34BE00C1EB}" type="datetimeFigureOut">
              <a:rPr lang="ms-MY" smtClean="0"/>
              <a:pPr/>
              <a:t>13/08/2009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B3DD-051F-4619-9B1F-1C6CC7A3DF78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9EEEF-7CE4-4996-B6E6-0D34BE00C1EB}" type="datetimeFigureOut">
              <a:rPr lang="ms-MY" smtClean="0"/>
              <a:pPr/>
              <a:t>13/08/2009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B3DD-051F-4619-9B1F-1C6CC7A3DF78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9EEEF-7CE4-4996-B6E6-0D34BE00C1EB}" type="datetimeFigureOut">
              <a:rPr lang="ms-MY" smtClean="0"/>
              <a:pPr/>
              <a:t>13/08/2009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B3DD-051F-4619-9B1F-1C6CC7A3DF78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9EEEF-7CE4-4996-B6E6-0D34BE00C1EB}" type="datetimeFigureOut">
              <a:rPr lang="ms-MY" smtClean="0"/>
              <a:pPr/>
              <a:t>13/08/2009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B3DD-051F-4619-9B1F-1C6CC7A3DF78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9EEEF-7CE4-4996-B6E6-0D34BE00C1EB}" type="datetimeFigureOut">
              <a:rPr lang="ms-MY" smtClean="0"/>
              <a:pPr/>
              <a:t>13/08/2009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B3DD-051F-4619-9B1F-1C6CC7A3DF78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9EEEF-7CE4-4996-B6E6-0D34BE00C1EB}" type="datetimeFigureOut">
              <a:rPr lang="ms-MY" smtClean="0"/>
              <a:pPr/>
              <a:t>13/08/2009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B3DD-051F-4619-9B1F-1C6CC7A3DF78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9EEEF-7CE4-4996-B6E6-0D34BE00C1EB}" type="datetimeFigureOut">
              <a:rPr lang="ms-MY" smtClean="0"/>
              <a:pPr/>
              <a:t>13/08/2009</a:t>
            </a:fld>
            <a:endParaRPr lang="ms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B3DD-051F-4619-9B1F-1C6CC7A3DF78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9EEEF-7CE4-4996-B6E6-0D34BE00C1EB}" type="datetimeFigureOut">
              <a:rPr lang="ms-MY" smtClean="0"/>
              <a:pPr/>
              <a:t>13/08/2009</a:t>
            </a:fld>
            <a:endParaRPr lang="ms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B3DD-051F-4619-9B1F-1C6CC7A3DF78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9EEEF-7CE4-4996-B6E6-0D34BE00C1EB}" type="datetimeFigureOut">
              <a:rPr lang="ms-MY" smtClean="0"/>
              <a:pPr/>
              <a:t>13/08/2009</a:t>
            </a:fld>
            <a:endParaRPr lang="ms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B3DD-051F-4619-9B1F-1C6CC7A3DF78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9EEEF-7CE4-4996-B6E6-0D34BE00C1EB}" type="datetimeFigureOut">
              <a:rPr lang="ms-MY" smtClean="0"/>
              <a:pPr/>
              <a:t>13/08/2009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B3DD-051F-4619-9B1F-1C6CC7A3DF78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9EEEF-7CE4-4996-B6E6-0D34BE00C1EB}" type="datetimeFigureOut">
              <a:rPr lang="ms-MY" smtClean="0"/>
              <a:pPr/>
              <a:t>13/08/2009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B3DD-051F-4619-9B1F-1C6CC7A3DF78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9EEEF-7CE4-4996-B6E6-0D34BE00C1EB}" type="datetimeFigureOut">
              <a:rPr lang="ms-MY" smtClean="0"/>
              <a:pPr/>
              <a:t>13/08/2009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FB3DD-051F-4619-9B1F-1C6CC7A3DF78}" type="slidenum">
              <a:rPr lang="ms-MY" smtClean="0"/>
              <a:pPr/>
              <a:t>‹#›</a:t>
            </a:fld>
            <a:endParaRPr lang="ms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pn.terengganu.gov.my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masjid krsital1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071934" y="-24"/>
            <a:ext cx="1143008" cy="1285860"/>
            <a:chOff x="2160" y="3110"/>
            <a:chExt cx="1080" cy="1080"/>
          </a:xfrm>
          <a:effectLst>
            <a:glow rad="101600">
              <a:schemeClr val="tx1">
                <a:alpha val="60000"/>
              </a:schemeClr>
            </a:glow>
          </a:effectLst>
        </p:grpSpPr>
        <p:sp>
          <p:nvSpPr>
            <p:cNvPr id="4" name="Oval 8"/>
            <p:cNvSpPr>
              <a:spLocks noChangeArrowheads="1"/>
            </p:cNvSpPr>
            <p:nvPr/>
          </p:nvSpPr>
          <p:spPr bwMode="auto">
            <a:xfrm>
              <a:off x="2220" y="3160"/>
              <a:ext cx="960" cy="98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ms-MY">
                <a:latin typeface="Calibri" pitchFamily="34" charset="0"/>
              </a:endParaRPr>
            </a:p>
          </p:txBody>
        </p:sp>
        <p:pic>
          <p:nvPicPr>
            <p:cNvPr id="5" name="Picture 9" descr="lambangterengganu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60" y="3110"/>
              <a:ext cx="1080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-142908" y="1285861"/>
            <a:ext cx="9091078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                IKLAN  JAWATAN  SURUHANJAYA  PERKHIDMATAN NEGERI TERENGGANU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               JAWATAN : PEMBANTU HAL EHWAL ISLAM  S 17 (IMAM)</a:t>
            </a:r>
          </a:p>
          <a:p>
            <a:endParaRPr lang="en-US" sz="2000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	SYARAT LANTIKAN  :  </a:t>
            </a:r>
            <a:endParaRPr lang="en-US" sz="2000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	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Calon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hendaklah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memiliki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kelayakkan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sebagaimana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berikut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:</a:t>
            </a:r>
          </a:p>
          <a:p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		      (a)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berumur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tidak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kurang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dari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18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tahun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pada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tarikh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</a:p>
          <a:p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		           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tutup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iklan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.</a:t>
            </a:r>
          </a:p>
          <a:p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		      (b)     (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i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)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sijil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pelajaran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Malaysia 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atau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kelayakkan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yang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diiktiraf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</a:p>
          <a:p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		                    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setaraf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dengannya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oleh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kerajaan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dengan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kepujian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dalam</a:t>
            </a:r>
            <a:endParaRPr lang="en-US" sz="2000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		                    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subjek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agama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islam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dan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lulus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bahasa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arab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;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atau</a:t>
            </a:r>
            <a:endParaRPr lang="en-US" sz="2000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		    </a:t>
            </a:r>
          </a:p>
          <a:p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		                (ii)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sijil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thanawi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 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atau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sijil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agama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daripada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sekolah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agama</a:t>
            </a:r>
          </a:p>
          <a:p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    			     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bantuan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penuh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kerajaan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.</a:t>
            </a:r>
          </a:p>
          <a:p>
            <a:endParaRPr lang="en-US" sz="2000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	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dan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	       (c)     lulus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bahasa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malaysia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/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bahasa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melayu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(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termasuk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lulus </a:t>
            </a:r>
          </a:p>
          <a:p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			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ujian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lisan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) 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pada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peringkat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sijil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pelajaran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malaysia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atau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</a:p>
          <a:p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                         		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Kelulusan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yang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diiktiraf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setaraf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dengannya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oleh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kerajaan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. </a:t>
            </a:r>
          </a:p>
          <a:p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		       </a:t>
            </a:r>
          </a:p>
          <a:p>
            <a:endParaRPr lang="en-US" sz="2000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endParaRPr lang="en-US" sz="2000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endParaRPr lang="en-US" sz="2000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0" y="0"/>
            <a:ext cx="9158068" cy="6858000"/>
            <a:chOff x="0" y="0"/>
            <a:chExt cx="9158068" cy="6858000"/>
          </a:xfrm>
        </p:grpSpPr>
        <p:pic>
          <p:nvPicPr>
            <p:cNvPr id="5" name="Picture 3" descr="C:\Users\NADHIRAH\Pictures\wallpaper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28662" y="285728"/>
              <a:ext cx="7500990" cy="45720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softEdge rad="635000"/>
            </a:effec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>
              <a:off x="0" y="2500306"/>
              <a:ext cx="2000232" cy="435769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>
              <a:off x="2357422" y="3286124"/>
              <a:ext cx="2205022" cy="357187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 flipH="1">
              <a:off x="1000100" y="3357562"/>
              <a:ext cx="2205022" cy="35004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softEdge rad="317500"/>
            </a:effec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4929190" y="1785926"/>
              <a:ext cx="4000496" cy="5072074"/>
            </a:xfrm>
            <a:prstGeom prst="ellipse">
              <a:avLst/>
            </a:prstGeom>
            <a:ln>
              <a:noFill/>
            </a:ln>
            <a:effectLst>
              <a:softEdge rad="635000"/>
            </a:effectLst>
          </p:spPr>
        </p:pic>
        <p:sp>
          <p:nvSpPr>
            <p:cNvPr id="11" name="Rectangle 10"/>
            <p:cNvSpPr/>
            <p:nvPr/>
          </p:nvSpPr>
          <p:spPr>
            <a:xfrm>
              <a:off x="14068" y="0"/>
              <a:ext cx="9144000" cy="1027170"/>
            </a:xfrm>
            <a:prstGeom prst="rect">
              <a:avLst/>
            </a:prstGeom>
            <a:gradFill flip="none" rotWithShape="1">
              <a:gsLst>
                <a:gs pos="0">
                  <a:srgbClr val="6600CC">
                    <a:shade val="30000"/>
                    <a:satMod val="115000"/>
                  </a:srgbClr>
                </a:gs>
                <a:gs pos="50000">
                  <a:srgbClr val="6600CC">
                    <a:shade val="67500"/>
                    <a:satMod val="115000"/>
                  </a:srgbClr>
                </a:gs>
                <a:gs pos="100000">
                  <a:srgbClr val="6600CC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285782" y="71414"/>
            <a:ext cx="8929688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Al-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Qasas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Ayat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77 :-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4314" y="1857364"/>
            <a:ext cx="8858280" cy="3416320"/>
          </a:xfrm>
          <a:prstGeom prst="rect">
            <a:avLst/>
          </a:prstGeom>
          <a:solidFill>
            <a:schemeClr val="accent5">
              <a:alpha val="48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وَابْتَغِ فِيمَا آتَاكَ اللهُ الدَّارَ الآخِرَةَ وَلاَ تَنسَ نَصِيبَكَ مِنَ الدُّنْيَا وَأَحْسِن كَمَا أَحْسَنَ اللهُ إِلَيْكَ وَلاَ تَبْغِ الْفَسَادَ فِي الأَرْضِ </a:t>
            </a:r>
            <a:endParaRPr lang="en-US" sz="5400" b="1" dirty="0" smtClean="0">
              <a:ln>
                <a:solidFill>
                  <a:srgbClr val="FFC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/>
            <a:r>
              <a:rPr lang="ar-SA" sz="5400" b="1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إِنَّ اللهَ لاَ يُحِبُّ الْمُفْسِدِينَ</a:t>
            </a:r>
            <a:endParaRPr lang="en-US" sz="5400" b="1" dirty="0">
              <a:ln>
                <a:solidFill>
                  <a:srgbClr val="FFC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0" y="0"/>
            <a:ext cx="9158068" cy="6858000"/>
            <a:chOff x="0" y="0"/>
            <a:chExt cx="9158068" cy="6858000"/>
          </a:xfrm>
        </p:grpSpPr>
        <p:pic>
          <p:nvPicPr>
            <p:cNvPr id="5" name="Picture 3" descr="C:\Users\NADHIRAH\Pictures\wallpaper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28662" y="285728"/>
              <a:ext cx="7500990" cy="45720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softEdge rad="635000"/>
            </a:effec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>
              <a:off x="0" y="2500306"/>
              <a:ext cx="2000232" cy="435769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>
              <a:off x="2357422" y="3286124"/>
              <a:ext cx="2205022" cy="357187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 flipH="1">
              <a:off x="1000100" y="3357562"/>
              <a:ext cx="2205022" cy="35004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softEdge rad="317500"/>
            </a:effec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4929190" y="1785926"/>
              <a:ext cx="4000496" cy="5072074"/>
            </a:xfrm>
            <a:prstGeom prst="ellipse">
              <a:avLst/>
            </a:prstGeom>
            <a:ln>
              <a:noFill/>
            </a:ln>
            <a:effectLst>
              <a:softEdge rad="635000"/>
            </a:effectLst>
          </p:spPr>
        </p:pic>
        <p:sp>
          <p:nvSpPr>
            <p:cNvPr id="11" name="Rectangle 10"/>
            <p:cNvSpPr/>
            <p:nvPr/>
          </p:nvSpPr>
          <p:spPr>
            <a:xfrm>
              <a:off x="14068" y="0"/>
              <a:ext cx="9144000" cy="1027170"/>
            </a:xfrm>
            <a:prstGeom prst="rect">
              <a:avLst/>
            </a:prstGeom>
            <a:gradFill flip="none" rotWithShape="1">
              <a:gsLst>
                <a:gs pos="0">
                  <a:srgbClr val="6600CC">
                    <a:shade val="30000"/>
                    <a:satMod val="115000"/>
                  </a:srgbClr>
                </a:gs>
                <a:gs pos="50000">
                  <a:srgbClr val="6600CC">
                    <a:shade val="67500"/>
                    <a:satMod val="115000"/>
                  </a:srgbClr>
                </a:gs>
                <a:gs pos="100000">
                  <a:srgbClr val="6600CC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66700"/>
              <a:r>
                <a:rPr lang="en-US" sz="32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Arial Unicode MS" pitchFamily="34" charset="-128"/>
                  <a:cs typeface="Arial" pitchFamily="34" charset="0"/>
                </a:rPr>
                <a:t>Maksudnya</a:t>
              </a:r>
              <a:r>
                <a:rPr lang="en-US" sz="32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Arial Unicode MS" pitchFamily="34" charset="-128"/>
                  <a:cs typeface="Arial" pitchFamily="34" charset="0"/>
                </a:rPr>
                <a:t> …..</a:t>
              </a:r>
              <a:endParaRPr lang="ms-MY" sz="3200" dirty="0"/>
            </a:p>
          </p:txBody>
        </p:sp>
      </p:grp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71406" y="1597382"/>
            <a:ext cx="8929718" cy="4403386"/>
          </a:xfrm>
          <a:prstGeom prst="rect">
            <a:avLst/>
          </a:prstGeom>
          <a:solidFill>
            <a:srgbClr val="0070C0">
              <a:alpha val="44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“Dan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carilah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pada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apa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telah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dianugerahkan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(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kebahagian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negeri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akhirat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janganlah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lupakan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bahagianmu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dari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(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kenikmatan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duniawi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berbuat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baiklah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(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lain)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sebagaimana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berbuat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baik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janganlah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berbuat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kerosakan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(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muka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bumi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tidak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menyukai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orang-orang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berbuat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kerosakan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”.</a:t>
            </a:r>
            <a:endParaRPr lang="en-GB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0" y="0"/>
            <a:ext cx="9158068" cy="6858000"/>
            <a:chOff x="0" y="0"/>
            <a:chExt cx="9158068" cy="6858000"/>
          </a:xfrm>
        </p:grpSpPr>
        <p:pic>
          <p:nvPicPr>
            <p:cNvPr id="5" name="Picture 3" descr="C:\Users\NADHIRAH\Pictures\wallpaper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28662" y="285728"/>
              <a:ext cx="7500990" cy="45720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softEdge rad="635000"/>
            </a:effec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>
              <a:off x="0" y="2500306"/>
              <a:ext cx="2000232" cy="435769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>
              <a:off x="2357422" y="3286124"/>
              <a:ext cx="2205022" cy="357187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 flipH="1">
              <a:off x="1000100" y="3357562"/>
              <a:ext cx="2205022" cy="35004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softEdge rad="317500"/>
            </a:effec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4929190" y="1785926"/>
              <a:ext cx="4000496" cy="5072074"/>
            </a:xfrm>
            <a:prstGeom prst="ellipse">
              <a:avLst/>
            </a:prstGeom>
            <a:ln>
              <a:noFill/>
            </a:ln>
            <a:effectLst>
              <a:softEdge rad="635000"/>
            </a:effectLst>
          </p:spPr>
        </p:pic>
        <p:sp>
          <p:nvSpPr>
            <p:cNvPr id="11" name="Rectangle 10"/>
            <p:cNvSpPr/>
            <p:nvPr/>
          </p:nvSpPr>
          <p:spPr>
            <a:xfrm>
              <a:off x="14068" y="0"/>
              <a:ext cx="9144000" cy="1027170"/>
            </a:xfrm>
            <a:prstGeom prst="rect">
              <a:avLst/>
            </a:prstGeom>
            <a:gradFill flip="none" rotWithShape="1">
              <a:gsLst>
                <a:gs pos="0">
                  <a:srgbClr val="6600CC">
                    <a:shade val="30000"/>
                    <a:satMod val="115000"/>
                  </a:srgbClr>
                </a:gs>
                <a:gs pos="50000">
                  <a:srgbClr val="6600CC">
                    <a:shade val="67500"/>
                    <a:satMod val="115000"/>
                  </a:srgbClr>
                </a:gs>
                <a:gs pos="100000">
                  <a:srgbClr val="6600CC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71468" y="285728"/>
            <a:ext cx="892968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Penjelasan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maksud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ayat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iaitu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:-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94688" y="4714884"/>
            <a:ext cx="6786610" cy="1643074"/>
          </a:xfrm>
          <a:prstGeom prst="round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38100"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Umat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Islam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jangan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alpa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perbetulkan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perselisihan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demi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kesejahteraan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ummah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  <a:endParaRPr lang="ms-MY" sz="28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6" name="Curved Right Arrow 15"/>
          <p:cNvSpPr/>
          <p:nvPr/>
        </p:nvSpPr>
        <p:spPr>
          <a:xfrm>
            <a:off x="1071538" y="3714752"/>
            <a:ext cx="1000132" cy="1714512"/>
          </a:xfrm>
          <a:prstGeom prst="curved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17" name="Curved Right Arrow 16"/>
          <p:cNvSpPr/>
          <p:nvPr/>
        </p:nvSpPr>
        <p:spPr>
          <a:xfrm flipH="1">
            <a:off x="6929454" y="3786190"/>
            <a:ext cx="928694" cy="1643074"/>
          </a:xfrm>
          <a:prstGeom prst="curved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14" name="Snip Diagonal Corner Rectangle 13"/>
          <p:cNvSpPr/>
          <p:nvPr/>
        </p:nvSpPr>
        <p:spPr>
          <a:xfrm>
            <a:off x="500034" y="2857496"/>
            <a:ext cx="3857652" cy="1214446"/>
          </a:xfrm>
          <a:prstGeom prst="snip2Diag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KEMUNDURAN</a:t>
            </a:r>
            <a:endParaRPr lang="ms-MY" sz="28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5" name="Snip Diagonal Corner Rectangle 14"/>
          <p:cNvSpPr/>
          <p:nvPr/>
        </p:nvSpPr>
        <p:spPr>
          <a:xfrm flipH="1">
            <a:off x="4618300" y="2857496"/>
            <a:ext cx="4143404" cy="1214446"/>
          </a:xfrm>
          <a:prstGeom prst="snip2Diag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PERTELAGAHAN</a:t>
            </a:r>
            <a:endParaRPr lang="ms-MY" sz="32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953800" y="1142984"/>
            <a:ext cx="7143800" cy="1785950"/>
          </a:xfrm>
          <a:prstGeom prst="downArrow">
            <a:avLst>
              <a:gd name="adj1" fmla="val 61363"/>
              <a:gd name="adj2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Black" pitchFamily="34" charset="0"/>
            </a:endParaRPr>
          </a:p>
          <a:p>
            <a:pPr algn="ctr"/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Berlaku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salah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faham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di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antara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umat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Islam,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akibat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….</a:t>
            </a:r>
            <a:endParaRPr lang="ms-MY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0" y="0"/>
            <a:ext cx="9158068" cy="6858000"/>
            <a:chOff x="0" y="0"/>
            <a:chExt cx="9158068" cy="6858000"/>
          </a:xfrm>
        </p:grpSpPr>
        <p:pic>
          <p:nvPicPr>
            <p:cNvPr id="5" name="Picture 3" descr="C:\Users\NADHIRAH\Pictures\wallpaper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28662" y="285728"/>
              <a:ext cx="7500990" cy="45720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softEdge rad="635000"/>
            </a:effec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>
              <a:off x="0" y="2500306"/>
              <a:ext cx="2000232" cy="435769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>
              <a:off x="2357422" y="3286124"/>
              <a:ext cx="2205022" cy="357187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 flipH="1">
              <a:off x="1000100" y="3357562"/>
              <a:ext cx="2205022" cy="35004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softEdge rad="317500"/>
            </a:effec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4929190" y="1785926"/>
              <a:ext cx="4000496" cy="5072074"/>
            </a:xfrm>
            <a:prstGeom prst="ellipse">
              <a:avLst/>
            </a:prstGeom>
            <a:ln>
              <a:noFill/>
            </a:ln>
            <a:effectLst>
              <a:softEdge rad="635000"/>
            </a:effectLst>
          </p:spPr>
        </p:pic>
        <p:sp>
          <p:nvSpPr>
            <p:cNvPr id="11" name="Rectangle 10"/>
            <p:cNvSpPr/>
            <p:nvPr/>
          </p:nvSpPr>
          <p:spPr>
            <a:xfrm>
              <a:off x="14068" y="0"/>
              <a:ext cx="9144000" cy="1027170"/>
            </a:xfrm>
            <a:prstGeom prst="rect">
              <a:avLst/>
            </a:prstGeom>
            <a:gradFill flip="none" rotWithShape="1">
              <a:gsLst>
                <a:gs pos="0">
                  <a:srgbClr val="6600CC">
                    <a:shade val="30000"/>
                    <a:satMod val="115000"/>
                  </a:srgbClr>
                </a:gs>
                <a:gs pos="50000">
                  <a:srgbClr val="6600CC">
                    <a:shade val="67500"/>
                    <a:satMod val="115000"/>
                  </a:srgbClr>
                </a:gs>
                <a:gs pos="100000">
                  <a:srgbClr val="6600CC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71468" y="214290"/>
            <a:ext cx="892968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Bangkitlah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……     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Sedarlah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....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785786" y="1285860"/>
            <a:ext cx="8001056" cy="1428760"/>
          </a:xfrm>
          <a:prstGeom prst="homePlate">
            <a:avLst>
              <a:gd name="adj" fmla="val 29985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Umat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Islam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hendaklah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memahami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memperbetulkan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suasana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kekusutan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  <a:endParaRPr lang="ms-MY" sz="28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785786" y="3000372"/>
            <a:ext cx="8001056" cy="1500198"/>
          </a:xfrm>
          <a:prstGeom prst="homePlate">
            <a:avLst>
              <a:gd name="adj" fmla="val 29985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Umat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Islam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jangan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alpa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belenggu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kemunduran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melingkari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kehidupan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  <a:endParaRPr lang="ms-MY" sz="28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785786" y="4786322"/>
            <a:ext cx="8001056" cy="1571636"/>
          </a:xfrm>
          <a:prstGeom prst="homePlate">
            <a:avLst>
              <a:gd name="adj" fmla="val 29985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Umat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Islam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hendaklah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contohi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fahami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generasi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terdahulu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telah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melakari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sejarah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gemilang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Islam.</a:t>
            </a:r>
            <a:endParaRPr lang="ms-MY" sz="28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7" name="4-Point Star 16"/>
          <p:cNvSpPr/>
          <p:nvPr/>
        </p:nvSpPr>
        <p:spPr>
          <a:xfrm>
            <a:off x="428596" y="1714488"/>
            <a:ext cx="571504" cy="571504"/>
          </a:xfrm>
          <a:prstGeom prst="star4">
            <a:avLst>
              <a:gd name="adj" fmla="val 24652"/>
            </a:avLst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8" name="4-Point Star 17"/>
          <p:cNvSpPr/>
          <p:nvPr/>
        </p:nvSpPr>
        <p:spPr>
          <a:xfrm>
            <a:off x="500034" y="3500438"/>
            <a:ext cx="571504" cy="571504"/>
          </a:xfrm>
          <a:prstGeom prst="star4">
            <a:avLst>
              <a:gd name="adj" fmla="val 24652"/>
            </a:avLst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9" name="4-Point Star 18"/>
          <p:cNvSpPr/>
          <p:nvPr/>
        </p:nvSpPr>
        <p:spPr>
          <a:xfrm>
            <a:off x="500034" y="5286388"/>
            <a:ext cx="571504" cy="571504"/>
          </a:xfrm>
          <a:prstGeom prst="star4">
            <a:avLst>
              <a:gd name="adj" fmla="val 24652"/>
            </a:avLst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0" y="0"/>
            <a:ext cx="9158068" cy="6858000"/>
            <a:chOff x="0" y="0"/>
            <a:chExt cx="9158068" cy="6858000"/>
          </a:xfrm>
        </p:grpSpPr>
        <p:pic>
          <p:nvPicPr>
            <p:cNvPr id="5" name="Picture 3" descr="C:\Users\NADHIRAH\Pictures\wallpaper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28662" y="285728"/>
              <a:ext cx="7500990" cy="45720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softEdge rad="635000"/>
            </a:effec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>
              <a:off x="0" y="2500306"/>
              <a:ext cx="2000232" cy="435769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>
              <a:off x="2357422" y="3286124"/>
              <a:ext cx="2205022" cy="357187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 flipH="1">
              <a:off x="1000100" y="3357562"/>
              <a:ext cx="2205022" cy="35004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softEdge rad="317500"/>
            </a:effec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4929190" y="1785926"/>
              <a:ext cx="4000496" cy="5072074"/>
            </a:xfrm>
            <a:prstGeom prst="ellipse">
              <a:avLst/>
            </a:prstGeom>
            <a:ln>
              <a:noFill/>
            </a:ln>
            <a:effectLst>
              <a:softEdge rad="635000"/>
            </a:effectLst>
          </p:spPr>
        </p:pic>
        <p:sp>
          <p:nvSpPr>
            <p:cNvPr id="11" name="Rectangle 10"/>
            <p:cNvSpPr/>
            <p:nvPr/>
          </p:nvSpPr>
          <p:spPr>
            <a:xfrm>
              <a:off x="14068" y="0"/>
              <a:ext cx="9144000" cy="1027170"/>
            </a:xfrm>
            <a:prstGeom prst="rect">
              <a:avLst/>
            </a:prstGeom>
            <a:gradFill flip="none" rotWithShape="1">
              <a:gsLst>
                <a:gs pos="0">
                  <a:srgbClr val="6600CC">
                    <a:shade val="30000"/>
                    <a:satMod val="115000"/>
                  </a:srgbClr>
                </a:gs>
                <a:gs pos="50000">
                  <a:srgbClr val="6600CC">
                    <a:shade val="67500"/>
                    <a:satMod val="115000"/>
                  </a:srgbClr>
                </a:gs>
                <a:gs pos="100000">
                  <a:srgbClr val="6600CC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214282" y="262574"/>
            <a:ext cx="892968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KONSEP PEMBANGUNAN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menurut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Islam…..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4282" y="1142984"/>
            <a:ext cx="4000528" cy="135732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3038" indent="-173038">
              <a:defRPr/>
            </a:pP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Menitikberat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kepada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   </a:t>
            </a:r>
          </a:p>
          <a:p>
            <a:pPr marL="173038" indent="-173038">
              <a:defRPr/>
            </a:pP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    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kehidupan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Duniawi</a:t>
            </a:r>
            <a:endParaRPr lang="en-US" sz="2400" b="1" dirty="0" smtClean="0"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marL="173038" indent="-173038">
              <a:defRPr/>
            </a:pP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          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dan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Ukhrawi</a:t>
            </a:r>
            <a:endParaRPr lang="en-US" sz="2400" b="1" dirty="0"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4" name="Curved Up Arrow 13"/>
          <p:cNvSpPr/>
          <p:nvPr/>
        </p:nvSpPr>
        <p:spPr>
          <a:xfrm rot="2245573" flipH="1">
            <a:off x="18329" y="2333074"/>
            <a:ext cx="2072358" cy="997501"/>
          </a:xfrm>
          <a:prstGeom prst="curvedUp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29190" y="4286256"/>
            <a:ext cx="3929090" cy="2428892"/>
          </a:xfrm>
          <a:prstGeom prst="rect">
            <a:avLst/>
          </a:prstGeom>
          <a:gradFill flip="none" rotWithShape="1">
            <a:gsLst>
              <a:gs pos="0">
                <a:srgbClr val="FF99FF">
                  <a:shade val="30000"/>
                  <a:satMod val="115000"/>
                </a:srgbClr>
              </a:gs>
              <a:gs pos="50000">
                <a:srgbClr val="FF99FF">
                  <a:shade val="67500"/>
                  <a:satMod val="115000"/>
                </a:srgbClr>
              </a:gs>
              <a:gs pos="100000">
                <a:srgbClr val="FF99FF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Ciri-ciri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tamadun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unggul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dan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cemerlang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dalam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kehidupan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Islam.</a:t>
            </a:r>
            <a:endParaRPr lang="en-US" sz="2400" b="1" dirty="0"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4282" y="4286256"/>
            <a:ext cx="3857652" cy="242889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Digambarkan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kegemilangan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dan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kejayaan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generasi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Islam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terdahulu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yang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menaikkan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martabat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Islam</a:t>
            </a:r>
            <a:endParaRPr lang="en-US" sz="2400" b="1" dirty="0"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43438" y="1142984"/>
            <a:ext cx="4357718" cy="1357322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Bersifat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bukan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keperluan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duniawi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tetapi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akhirat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juga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.</a:t>
            </a:r>
            <a:endParaRPr lang="en-US" sz="2400" b="1" dirty="0"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1" name="Curved Up Arrow 20"/>
          <p:cNvSpPr/>
          <p:nvPr/>
        </p:nvSpPr>
        <p:spPr>
          <a:xfrm rot="9024504" flipH="1" flipV="1">
            <a:off x="6351735" y="2433096"/>
            <a:ext cx="2285508" cy="920238"/>
          </a:xfrm>
          <a:prstGeom prst="curvedUp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22" name="Curved Up Arrow 21"/>
          <p:cNvSpPr/>
          <p:nvPr/>
        </p:nvSpPr>
        <p:spPr>
          <a:xfrm rot="19679058" flipH="1" flipV="1">
            <a:off x="131773" y="3377150"/>
            <a:ext cx="2261724" cy="953601"/>
          </a:xfrm>
          <a:prstGeom prst="curvedUp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23" name="Curved Up Arrow 22"/>
          <p:cNvSpPr/>
          <p:nvPr/>
        </p:nvSpPr>
        <p:spPr>
          <a:xfrm rot="12552261" flipH="1">
            <a:off x="6285159" y="3451922"/>
            <a:ext cx="2255839" cy="1018095"/>
          </a:xfrm>
          <a:prstGeom prst="curvedUp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1214414" y="2618044"/>
            <a:ext cx="6072230" cy="1560061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PEMBANGUNAN</a:t>
            </a:r>
            <a:endParaRPr lang="ms-MY" sz="34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0" y="0"/>
            <a:ext cx="9158068" cy="6858000"/>
            <a:chOff x="0" y="0"/>
            <a:chExt cx="9158068" cy="6858000"/>
          </a:xfrm>
        </p:grpSpPr>
        <p:pic>
          <p:nvPicPr>
            <p:cNvPr id="5" name="Picture 3" descr="C:\Users\NADHIRAH\Pictures\wallpaper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28662" y="285728"/>
              <a:ext cx="7500990" cy="45720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softEdge rad="635000"/>
            </a:effec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>
              <a:off x="0" y="2500306"/>
              <a:ext cx="2000232" cy="435769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>
              <a:off x="2357422" y="3286124"/>
              <a:ext cx="2205022" cy="357187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 flipH="1">
              <a:off x="1000100" y="3357562"/>
              <a:ext cx="2205022" cy="35004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softEdge rad="317500"/>
            </a:effec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4929190" y="1785926"/>
              <a:ext cx="4000496" cy="5072074"/>
            </a:xfrm>
            <a:prstGeom prst="ellipse">
              <a:avLst/>
            </a:prstGeom>
            <a:ln>
              <a:noFill/>
            </a:ln>
            <a:effectLst>
              <a:softEdge rad="635000"/>
            </a:effectLst>
          </p:spPr>
        </p:pic>
        <p:sp>
          <p:nvSpPr>
            <p:cNvPr id="11" name="Rectangle 10"/>
            <p:cNvSpPr/>
            <p:nvPr/>
          </p:nvSpPr>
          <p:spPr>
            <a:xfrm>
              <a:off x="14068" y="0"/>
              <a:ext cx="9144000" cy="1027170"/>
            </a:xfrm>
            <a:prstGeom prst="rect">
              <a:avLst/>
            </a:prstGeom>
            <a:gradFill flip="none" rotWithShape="1">
              <a:gsLst>
                <a:gs pos="0">
                  <a:srgbClr val="6600CC">
                    <a:shade val="30000"/>
                    <a:satMod val="115000"/>
                  </a:srgbClr>
                </a:gs>
                <a:gs pos="50000">
                  <a:srgbClr val="6600CC">
                    <a:shade val="67500"/>
                    <a:satMod val="115000"/>
                  </a:srgbClr>
                </a:gs>
                <a:gs pos="100000">
                  <a:srgbClr val="6600CC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-32" y="71414"/>
            <a:ext cx="91440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KENAPA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pembangunan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diperlukan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Islam…..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3" name="Snip Diagonal Corner Rectangle 12"/>
          <p:cNvSpPr/>
          <p:nvPr/>
        </p:nvSpPr>
        <p:spPr>
          <a:xfrm>
            <a:off x="357158" y="2643182"/>
            <a:ext cx="4000528" cy="1714512"/>
          </a:xfrm>
          <a:prstGeom prst="snip2Diag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Tidak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tertumpu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kepada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PEMBANGUNAN MATERIAL</a:t>
            </a:r>
            <a:endParaRPr lang="ms-MY" sz="28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4" name="Snip Diagonal Corner Rectangle 13"/>
          <p:cNvSpPr/>
          <p:nvPr/>
        </p:nvSpPr>
        <p:spPr>
          <a:xfrm flipH="1">
            <a:off x="4643438" y="2643182"/>
            <a:ext cx="4286280" cy="1714512"/>
          </a:xfrm>
          <a:prstGeom prst="snip2Diag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Ditumpukan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juga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kepada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PEMBANGUNAN ROHANI</a:t>
            </a:r>
            <a:endParaRPr lang="ms-MY" sz="28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953800" y="1142984"/>
            <a:ext cx="7143800" cy="1357322"/>
          </a:xfrm>
          <a:prstGeom prst="downArrow">
            <a:avLst>
              <a:gd name="adj1" fmla="val 61363"/>
              <a:gd name="adj2" fmla="val 50000"/>
            </a:avLst>
          </a:prstGeom>
          <a:solidFill>
            <a:srgbClr val="FF99FF"/>
          </a:solidFill>
          <a:ln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Black" pitchFamily="34" charset="0"/>
            </a:endParaRPr>
          </a:p>
          <a:p>
            <a:pPr algn="ctr"/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PEMBANGUNAN</a:t>
            </a:r>
            <a:endParaRPr lang="ms-MY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5720" y="4572008"/>
            <a:ext cx="1857388" cy="135732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Bangunan</a:t>
            </a:r>
            <a:r>
              <a:rPr lang="en-US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Indah</a:t>
            </a:r>
            <a:endParaRPr lang="ms-MY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5984" y="4572008"/>
            <a:ext cx="2071702" cy="135732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Kemudahan</a:t>
            </a:r>
            <a:r>
              <a:rPr lang="en-US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Insfrastruktur</a:t>
            </a:r>
            <a:r>
              <a:rPr lang="en-US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dll</a:t>
            </a:r>
            <a:endParaRPr lang="ms-MY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86446" y="4643446"/>
            <a:ext cx="2428892" cy="135732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Penentuan</a:t>
            </a:r>
            <a:r>
              <a:rPr lang="en-US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Menuju</a:t>
            </a:r>
            <a:r>
              <a:rPr lang="en-US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Keunggulan</a:t>
            </a:r>
            <a:r>
              <a:rPr lang="en-US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Ummah</a:t>
            </a:r>
            <a:endParaRPr lang="ms-MY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0" y="0"/>
            <a:ext cx="9158068" cy="6858000"/>
            <a:chOff x="0" y="0"/>
            <a:chExt cx="9158068" cy="6858000"/>
          </a:xfrm>
        </p:grpSpPr>
        <p:pic>
          <p:nvPicPr>
            <p:cNvPr id="5" name="Picture 3" descr="C:\Users\NADHIRAH\Pictures\wallpaper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28662" y="285728"/>
              <a:ext cx="7500990" cy="45720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softEdge rad="635000"/>
            </a:effec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>
              <a:off x="0" y="2500306"/>
              <a:ext cx="2000232" cy="435769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>
              <a:off x="2357422" y="3286124"/>
              <a:ext cx="2205022" cy="357187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 flipH="1">
              <a:off x="1000100" y="3357562"/>
              <a:ext cx="2205022" cy="35004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softEdge rad="317500"/>
            </a:effec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4929190" y="1785926"/>
              <a:ext cx="4000496" cy="5072074"/>
            </a:xfrm>
            <a:prstGeom prst="ellipse">
              <a:avLst/>
            </a:prstGeom>
            <a:ln>
              <a:noFill/>
            </a:ln>
            <a:effectLst>
              <a:softEdge rad="635000"/>
            </a:effectLst>
          </p:spPr>
        </p:pic>
        <p:sp>
          <p:nvSpPr>
            <p:cNvPr id="11" name="Rectangle 10"/>
            <p:cNvSpPr/>
            <p:nvPr/>
          </p:nvSpPr>
          <p:spPr>
            <a:xfrm>
              <a:off x="14068" y="0"/>
              <a:ext cx="9144000" cy="1027170"/>
            </a:xfrm>
            <a:prstGeom prst="rect">
              <a:avLst/>
            </a:prstGeom>
            <a:gradFill flip="none" rotWithShape="1">
              <a:gsLst>
                <a:gs pos="0">
                  <a:srgbClr val="6600CC">
                    <a:shade val="30000"/>
                    <a:satMod val="115000"/>
                  </a:srgbClr>
                </a:gs>
                <a:gs pos="50000">
                  <a:srgbClr val="6600CC">
                    <a:shade val="67500"/>
                    <a:satMod val="115000"/>
                  </a:srgbClr>
                </a:gs>
                <a:gs pos="100000">
                  <a:srgbClr val="6600CC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-32" y="71414"/>
            <a:ext cx="91440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Allah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telah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menjelaskan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ketamadunan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Al-Quran…..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5" name="Snip Diagonal Corner Rectangle 14"/>
          <p:cNvSpPr/>
          <p:nvPr/>
        </p:nvSpPr>
        <p:spPr>
          <a:xfrm>
            <a:off x="2428860" y="4714884"/>
            <a:ext cx="5072098" cy="1571636"/>
          </a:xfrm>
          <a:prstGeom prst="snip2Diag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Mewujudkan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pelbagai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pembangunan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kemajuan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bagi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keperluan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manusia</a:t>
            </a:r>
            <a:endParaRPr lang="ms-MY" sz="24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7" name="Curved Left Arrow 16"/>
          <p:cNvSpPr/>
          <p:nvPr/>
        </p:nvSpPr>
        <p:spPr>
          <a:xfrm>
            <a:off x="7000892" y="3286124"/>
            <a:ext cx="1214446" cy="2071702"/>
          </a:xfrm>
          <a:prstGeom prst="curvedLeft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14" name="Snip Diagonal Corner Rectangle 13"/>
          <p:cNvSpPr/>
          <p:nvPr/>
        </p:nvSpPr>
        <p:spPr>
          <a:xfrm>
            <a:off x="4357686" y="2143116"/>
            <a:ext cx="4000528" cy="1500198"/>
          </a:xfrm>
          <a:prstGeom prst="snip2Diag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Diamanahkan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untuk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memakmurkan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bumi</a:t>
            </a:r>
            <a:endParaRPr lang="ms-MY" sz="24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85720" y="1357298"/>
            <a:ext cx="4143404" cy="2928958"/>
          </a:xfrm>
          <a:prstGeom prst="rightArrow">
            <a:avLst>
              <a:gd name="adj1" fmla="val 50000"/>
              <a:gd name="adj2" fmla="val 34994"/>
            </a:avLst>
          </a:prstGeom>
          <a:solidFill>
            <a:srgbClr val="0000FF"/>
          </a:solidFill>
          <a:ln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Melalui</a:t>
            </a:r>
            <a:r>
              <a:rPr lang="en-US" sz="26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Pelantikan</a:t>
            </a:r>
            <a:r>
              <a:rPr lang="en-US" sz="26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Khalifah</a:t>
            </a:r>
            <a:r>
              <a:rPr lang="en-US" sz="26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Allah</a:t>
            </a:r>
            <a:endParaRPr lang="ms-MY" sz="26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0" y="0"/>
            <a:ext cx="9158068" cy="6858000"/>
            <a:chOff x="0" y="0"/>
            <a:chExt cx="9158068" cy="6858000"/>
          </a:xfrm>
        </p:grpSpPr>
        <p:pic>
          <p:nvPicPr>
            <p:cNvPr id="5" name="Picture 3" descr="C:\Users\NADHIRAH\Pictures\wallpaper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28662" y="285728"/>
              <a:ext cx="7500990" cy="45720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softEdge rad="635000"/>
            </a:effec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>
              <a:off x="0" y="2500306"/>
              <a:ext cx="2000232" cy="435769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>
              <a:off x="2357422" y="3286124"/>
              <a:ext cx="2205022" cy="357187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 flipH="1">
              <a:off x="1000100" y="3357562"/>
              <a:ext cx="2205022" cy="35004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softEdge rad="317500"/>
            </a:effec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4929190" y="1785926"/>
              <a:ext cx="4000496" cy="5072074"/>
            </a:xfrm>
            <a:prstGeom prst="ellipse">
              <a:avLst/>
            </a:prstGeom>
            <a:ln>
              <a:noFill/>
            </a:ln>
            <a:effectLst>
              <a:softEdge rad="635000"/>
            </a:effectLst>
          </p:spPr>
        </p:pic>
        <p:sp>
          <p:nvSpPr>
            <p:cNvPr id="11" name="Rectangle 10"/>
            <p:cNvSpPr/>
            <p:nvPr/>
          </p:nvSpPr>
          <p:spPr>
            <a:xfrm>
              <a:off x="14068" y="0"/>
              <a:ext cx="9144000" cy="1027170"/>
            </a:xfrm>
            <a:prstGeom prst="rect">
              <a:avLst/>
            </a:prstGeom>
            <a:gradFill flip="none" rotWithShape="1">
              <a:gsLst>
                <a:gs pos="0">
                  <a:srgbClr val="6600CC">
                    <a:shade val="30000"/>
                    <a:satMod val="115000"/>
                  </a:srgbClr>
                </a:gs>
                <a:gs pos="50000">
                  <a:srgbClr val="6600CC">
                    <a:shade val="67500"/>
                    <a:satMod val="115000"/>
                  </a:srgbClr>
                </a:gs>
                <a:gs pos="100000">
                  <a:srgbClr val="6600CC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-32" y="71414"/>
            <a:ext cx="91440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Kejayaan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Umat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terdahulu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sebagaimana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Allah…..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4282" y="6068817"/>
            <a:ext cx="8786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Surah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 Al-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Fajr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,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Ayat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 7 - 10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406" y="2281190"/>
            <a:ext cx="8929718" cy="2862322"/>
          </a:xfrm>
          <a:prstGeom prst="rect">
            <a:avLst/>
          </a:prstGeom>
          <a:solidFill>
            <a:schemeClr val="accent5">
              <a:alpha val="72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ar-SA" sz="6000" b="1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إِرَمَ ذَاتِ الْعِمَادِ الَّتِي لَمْ يُخْلَقْ مِثْلُهَا </a:t>
            </a:r>
          </a:p>
          <a:p>
            <a:pPr algn="ctr"/>
            <a:r>
              <a:rPr lang="ar-SA" sz="6000" b="1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فِي الْبِلاَدِوَثَمُودَ الَّذِينَ جَابُوا الصَّخْرَ بِالْوَادِ</a:t>
            </a:r>
          </a:p>
          <a:p>
            <a:pPr algn="ctr"/>
            <a:r>
              <a:rPr lang="ar-SA" sz="6000" b="1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وَفِرْعَوْنَ ذِي الأَوْتَادِ </a:t>
            </a:r>
            <a:endParaRPr lang="en-US" sz="6000" b="1" dirty="0">
              <a:ln>
                <a:solidFill>
                  <a:srgbClr val="FFC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0" y="0"/>
            <a:ext cx="9158068" cy="6858000"/>
            <a:chOff x="0" y="0"/>
            <a:chExt cx="9158068" cy="6858000"/>
          </a:xfrm>
        </p:grpSpPr>
        <p:pic>
          <p:nvPicPr>
            <p:cNvPr id="5" name="Picture 3" descr="C:\Users\NADHIRAH\Pictures\wallpaper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28662" y="285728"/>
              <a:ext cx="7500990" cy="45720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softEdge rad="635000"/>
            </a:effec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>
              <a:off x="0" y="2500306"/>
              <a:ext cx="2000232" cy="435769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>
              <a:off x="2357422" y="3286124"/>
              <a:ext cx="2205022" cy="357187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 flipH="1">
              <a:off x="1000100" y="3357562"/>
              <a:ext cx="2205022" cy="35004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softEdge rad="317500"/>
            </a:effec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4929190" y="1785926"/>
              <a:ext cx="4000496" cy="5072074"/>
            </a:xfrm>
            <a:prstGeom prst="ellipse">
              <a:avLst/>
            </a:prstGeom>
            <a:ln>
              <a:noFill/>
            </a:ln>
            <a:effectLst>
              <a:softEdge rad="635000"/>
            </a:effectLst>
          </p:spPr>
        </p:pic>
        <p:sp>
          <p:nvSpPr>
            <p:cNvPr id="11" name="Rectangle 10"/>
            <p:cNvSpPr/>
            <p:nvPr/>
          </p:nvSpPr>
          <p:spPr>
            <a:xfrm>
              <a:off x="14068" y="0"/>
              <a:ext cx="9144000" cy="1027170"/>
            </a:xfrm>
            <a:prstGeom prst="rect">
              <a:avLst/>
            </a:prstGeom>
            <a:gradFill flip="none" rotWithShape="1">
              <a:gsLst>
                <a:gs pos="0">
                  <a:srgbClr val="6600CC">
                    <a:shade val="30000"/>
                    <a:satMod val="115000"/>
                  </a:srgbClr>
                </a:gs>
                <a:gs pos="50000">
                  <a:srgbClr val="6600CC">
                    <a:shade val="67500"/>
                    <a:satMod val="115000"/>
                  </a:srgbClr>
                </a:gs>
                <a:gs pos="100000">
                  <a:srgbClr val="6600CC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dirty="0"/>
            </a:p>
          </p:txBody>
        </p:sp>
      </p:grp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71406" y="1597382"/>
            <a:ext cx="8929718" cy="4403386"/>
          </a:xfrm>
          <a:prstGeom prst="rect">
            <a:avLst/>
          </a:prstGeom>
          <a:solidFill>
            <a:srgbClr val="0070C0">
              <a:alpha val="44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“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Iaitu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penduduk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Iran yang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mempunyai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bangunan-bangunan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tinggi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tiangnya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(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sesuai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penduduknya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).  Yang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belum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pernah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diciptakan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sepertinya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(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tentang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besar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kukuhnya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negeri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(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pada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zamannya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).  Dan (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terhadap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kaum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Thamud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membuat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batu-batu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besar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lembah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(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Wadil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Qura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tempat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tinggalnya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 Dan (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terhadap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Firaun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menguasai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bangunan-bangunan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handal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kukuh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”.</a:t>
            </a:r>
            <a:endParaRPr lang="en-GB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85720" y="214290"/>
            <a:ext cx="8001056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Maksudnya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…..</a:t>
            </a:r>
            <a:endParaRPr lang="en-GB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0" y="0"/>
            <a:ext cx="9158068" cy="6858000"/>
            <a:chOff x="0" y="0"/>
            <a:chExt cx="9158068" cy="6858000"/>
          </a:xfrm>
        </p:grpSpPr>
        <p:pic>
          <p:nvPicPr>
            <p:cNvPr id="5" name="Picture 3" descr="C:\Users\NADHIRAH\Pictures\wallpaper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28662" y="285728"/>
              <a:ext cx="7500990" cy="45720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softEdge rad="635000"/>
            </a:effec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>
              <a:off x="0" y="2500306"/>
              <a:ext cx="2000232" cy="435769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>
              <a:off x="2357422" y="3286124"/>
              <a:ext cx="2205022" cy="357187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 flipH="1">
              <a:off x="1000100" y="3357562"/>
              <a:ext cx="2205022" cy="35004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softEdge rad="317500"/>
            </a:effec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4929190" y="1785926"/>
              <a:ext cx="4000496" cy="5072074"/>
            </a:xfrm>
            <a:prstGeom prst="ellipse">
              <a:avLst/>
            </a:prstGeom>
            <a:ln>
              <a:noFill/>
            </a:ln>
            <a:effectLst>
              <a:softEdge rad="635000"/>
            </a:effectLst>
          </p:spPr>
        </p:pic>
        <p:sp>
          <p:nvSpPr>
            <p:cNvPr id="11" name="Rectangle 10"/>
            <p:cNvSpPr/>
            <p:nvPr/>
          </p:nvSpPr>
          <p:spPr>
            <a:xfrm>
              <a:off x="14068" y="0"/>
              <a:ext cx="9144000" cy="1027170"/>
            </a:xfrm>
            <a:prstGeom prst="rect">
              <a:avLst/>
            </a:prstGeom>
            <a:gradFill flip="none" rotWithShape="1">
              <a:gsLst>
                <a:gs pos="0">
                  <a:srgbClr val="6600CC">
                    <a:shade val="30000"/>
                    <a:satMod val="115000"/>
                  </a:srgbClr>
                </a:gs>
                <a:gs pos="50000">
                  <a:srgbClr val="6600CC">
                    <a:shade val="67500"/>
                    <a:satMod val="115000"/>
                  </a:srgbClr>
                </a:gs>
                <a:gs pos="100000">
                  <a:srgbClr val="6600CC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0" y="262574"/>
            <a:ext cx="9144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lain…..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4282" y="6068817"/>
            <a:ext cx="8786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Surah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 Saba’ ,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Ayat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 15 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2343875"/>
            <a:ext cx="9144000" cy="2585323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لَقَدْ كَانَ لِسَبَإٍ فِي مَسْكَنِهِمْ آيَةٌ </a:t>
            </a:r>
            <a:endParaRPr lang="en-US" sz="5400" b="1" dirty="0" smtClean="0">
              <a:ln>
                <a:solidFill>
                  <a:srgbClr val="FFC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/>
            <a:r>
              <a:rPr lang="ar-SA" sz="5400" b="1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جَنَّتَانِ عَن يَمِينٍ وَشِمَالٍ كُلُوا مِن رِّزْقِ رَبِّكُمْ وَاشْكُرُوا لَهُ بَلْدَةٌ طَيِّبَةٌ وَرَبٌّ غَفُورٌ </a:t>
            </a:r>
            <a:endParaRPr lang="en-US" sz="5400" b="1" dirty="0">
              <a:ln>
                <a:solidFill>
                  <a:srgbClr val="FFC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masjid krsital1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-32" y="27360"/>
            <a:ext cx="9091078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         JADUAL GAJI : 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Gred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  S17	:      P1  T1 RM 820.38   -    P1 T24  RM 2151.35</a:t>
            </a:r>
          </a:p>
          <a:p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				       P2  T1 RM 871.81   -    P2 T24  RM 2272.50</a:t>
            </a:r>
          </a:p>
          <a:p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				       P3  T1 RM 924.75   -    P3 T24  RM 2379.95</a:t>
            </a:r>
          </a:p>
          <a:p>
            <a:endParaRPr lang="en-US" sz="2000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endParaRPr lang="en-US" sz="2000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       PANDUAN PERMOHONAN MELALUI INTERNET - </a:t>
            </a:r>
            <a:r>
              <a:rPr lang="en-US" sz="2000" i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ONLINE</a:t>
            </a:r>
          </a:p>
          <a:p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</a:p>
          <a:p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       1.	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Pemohon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yang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mengisi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borang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SPNTR</a:t>
            </a:r>
            <a:r>
              <a:rPr lang="en-US" sz="2000" i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e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hendaklah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terdiri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daripada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rakyat</a:t>
            </a:r>
            <a:endParaRPr lang="en-US" sz="2000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	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Negeri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Terengganu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sahaja.Pemohon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atau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bapa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pemohon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hendaklah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</a:p>
          <a:p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	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dilahirkan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di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Negeri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Terengganu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atau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pemohon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memiliki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sijil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kerakyatan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	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Negeri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Terengganu.</a:t>
            </a:r>
          </a:p>
          <a:p>
            <a:endParaRPr lang="en-US" sz="2000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       2.	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Pemohon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yang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ingin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mengisi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borang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SPNTR</a:t>
            </a:r>
            <a:r>
              <a:rPr lang="en-US" sz="2000" i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e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 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ini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hendaklah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dari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mereka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	yang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benar-benar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ingin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mengisi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kekosongan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jawatan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di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Perkhidmatan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	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Kerajaan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Negeri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Terengganu.</a:t>
            </a:r>
          </a:p>
          <a:p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  </a:t>
            </a:r>
          </a:p>
          <a:p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       3.	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Pastikan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maklumat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 yang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benar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sahaja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diisi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.</a:t>
            </a:r>
          </a:p>
          <a:p>
            <a:endParaRPr lang="en-US" sz="2000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       4.	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Pemohon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yang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ingin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mengisi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borang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SPNTRe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hendaklah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melayari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laman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web 	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di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alamat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hlinkClick r:id="rId3"/>
              </a:rPr>
              <a:t>http://spn.terengganu.gov.my</a:t>
            </a:r>
            <a:r>
              <a:rPr lang="en-US" sz="20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</a:t>
            </a:r>
          </a:p>
          <a:p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 						TARIKH TUTUP: 30   OGOS 2009</a:t>
            </a:r>
          </a:p>
          <a:p>
            <a:endParaRPr lang="en-US" sz="2000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endParaRPr lang="en-US" sz="2000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				         </a:t>
            </a:r>
          </a:p>
          <a:p>
            <a:endParaRPr lang="en-US" sz="2000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endParaRPr lang="en-US" sz="2000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0" y="0"/>
            <a:ext cx="9158068" cy="6858000"/>
            <a:chOff x="0" y="0"/>
            <a:chExt cx="9158068" cy="6858000"/>
          </a:xfrm>
        </p:grpSpPr>
        <p:pic>
          <p:nvPicPr>
            <p:cNvPr id="5" name="Picture 3" descr="C:\Users\NADHIRAH\Pictures\wallpaper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28662" y="285728"/>
              <a:ext cx="7500990" cy="45720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softEdge rad="635000"/>
            </a:effec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>
              <a:off x="0" y="2500306"/>
              <a:ext cx="2000232" cy="435769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>
              <a:off x="2357422" y="3286124"/>
              <a:ext cx="2205022" cy="357187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 flipH="1">
              <a:off x="1000100" y="3357562"/>
              <a:ext cx="2205022" cy="35004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softEdge rad="317500"/>
            </a:effec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4929190" y="1785926"/>
              <a:ext cx="4000496" cy="5072074"/>
            </a:xfrm>
            <a:prstGeom prst="ellipse">
              <a:avLst/>
            </a:prstGeom>
            <a:ln>
              <a:noFill/>
            </a:ln>
            <a:effectLst>
              <a:softEdge rad="635000"/>
            </a:effectLst>
          </p:spPr>
        </p:pic>
        <p:sp>
          <p:nvSpPr>
            <p:cNvPr id="11" name="Rectangle 10"/>
            <p:cNvSpPr/>
            <p:nvPr/>
          </p:nvSpPr>
          <p:spPr>
            <a:xfrm>
              <a:off x="14068" y="0"/>
              <a:ext cx="9144000" cy="1027170"/>
            </a:xfrm>
            <a:prstGeom prst="rect">
              <a:avLst/>
            </a:prstGeom>
            <a:gradFill flip="none" rotWithShape="1">
              <a:gsLst>
                <a:gs pos="0">
                  <a:srgbClr val="6600CC">
                    <a:shade val="30000"/>
                    <a:satMod val="115000"/>
                  </a:srgbClr>
                </a:gs>
                <a:gs pos="50000">
                  <a:srgbClr val="6600CC">
                    <a:shade val="67500"/>
                    <a:satMod val="115000"/>
                  </a:srgbClr>
                </a:gs>
                <a:gs pos="100000">
                  <a:srgbClr val="6600CC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dirty="0"/>
            </a:p>
          </p:txBody>
        </p:sp>
      </p:grp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71406" y="1500174"/>
            <a:ext cx="8929718" cy="5265160"/>
          </a:xfrm>
          <a:prstGeom prst="rect">
            <a:avLst/>
          </a:prstGeom>
          <a:solidFill>
            <a:srgbClr val="0070C0">
              <a:alpha val="44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“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Demi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adalah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penduduk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Saba’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satu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tanda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(yang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menandakan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kemurahan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Allah) yang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terdapat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tempat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tinggal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mereka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iaitu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dua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kumpulan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kebun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(yang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luas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lagi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subur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yang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terletak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sebelah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kanan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sebelah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kiri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(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qariah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mereka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). (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Lalu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dikatakan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mereka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: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Makanlah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dari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rezeki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pemberian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bersyukurlah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kepadaNya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; (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negeri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ini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adalah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negeri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baik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(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aman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makmur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(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adabbbbbbbnlah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Pengampun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”.</a:t>
            </a:r>
            <a:endParaRPr lang="en-GB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85720" y="214290"/>
            <a:ext cx="8001056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Maksudnya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…..</a:t>
            </a:r>
            <a:endParaRPr lang="en-GB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0" y="0"/>
            <a:ext cx="9158068" cy="6858000"/>
            <a:chOff x="0" y="0"/>
            <a:chExt cx="9158068" cy="6858000"/>
          </a:xfrm>
        </p:grpSpPr>
        <p:pic>
          <p:nvPicPr>
            <p:cNvPr id="5" name="Picture 3" descr="C:\Users\NADHIRAH\Pictures\wallpaper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28662" y="285728"/>
              <a:ext cx="7500990" cy="45720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softEdge rad="635000"/>
            </a:effec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>
              <a:off x="0" y="2500306"/>
              <a:ext cx="2000232" cy="435769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>
              <a:off x="2357422" y="3286124"/>
              <a:ext cx="2205022" cy="357187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 flipH="1">
              <a:off x="1000100" y="3357562"/>
              <a:ext cx="2205022" cy="35004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softEdge rad="317500"/>
            </a:effec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4929190" y="1785926"/>
              <a:ext cx="4000496" cy="5072074"/>
            </a:xfrm>
            <a:prstGeom prst="ellipse">
              <a:avLst/>
            </a:prstGeom>
            <a:ln>
              <a:noFill/>
            </a:ln>
            <a:effectLst>
              <a:softEdge rad="635000"/>
            </a:effectLst>
          </p:spPr>
        </p:pic>
        <p:sp>
          <p:nvSpPr>
            <p:cNvPr id="11" name="Rectangle 10"/>
            <p:cNvSpPr/>
            <p:nvPr/>
          </p:nvSpPr>
          <p:spPr>
            <a:xfrm>
              <a:off x="14068" y="0"/>
              <a:ext cx="9144000" cy="1027170"/>
            </a:xfrm>
            <a:prstGeom prst="rect">
              <a:avLst/>
            </a:prstGeom>
            <a:gradFill flip="none" rotWithShape="1">
              <a:gsLst>
                <a:gs pos="0">
                  <a:srgbClr val="6600CC">
                    <a:shade val="30000"/>
                    <a:satMod val="115000"/>
                  </a:srgbClr>
                </a:gs>
                <a:gs pos="50000">
                  <a:srgbClr val="6600CC">
                    <a:shade val="67500"/>
                    <a:satMod val="115000"/>
                  </a:srgbClr>
                </a:gs>
                <a:gs pos="100000">
                  <a:srgbClr val="6600CC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0" y="59839"/>
            <a:ext cx="91440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Huraian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ayat-ayat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tersebut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dinyatakan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mengenai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pembangunan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….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14282" y="1928802"/>
            <a:ext cx="3786214" cy="1285884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Kemajuan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Pembangunan</a:t>
            </a:r>
            <a:endParaRPr lang="ms-MY" sz="2800" b="1" dirty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5" name="Plaque 14"/>
          <p:cNvSpPr/>
          <p:nvPr/>
        </p:nvSpPr>
        <p:spPr>
          <a:xfrm>
            <a:off x="4500562" y="1857364"/>
            <a:ext cx="4429156" cy="1571636"/>
          </a:xfrm>
          <a:prstGeom prst="plaqu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Keperluan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penting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dalam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kehidupan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manusia</a:t>
            </a:r>
            <a:endParaRPr lang="ms-MY" sz="2800" b="1" dirty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3786182" y="2285992"/>
            <a:ext cx="785818" cy="714380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7" name="Plaque 16"/>
          <p:cNvSpPr/>
          <p:nvPr/>
        </p:nvSpPr>
        <p:spPr>
          <a:xfrm>
            <a:off x="2143108" y="4357694"/>
            <a:ext cx="6357982" cy="1857388"/>
          </a:xfrm>
          <a:prstGeom prst="plaqu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Di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HARUS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kan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oleh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syara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’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untuk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kebaikan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manfaat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umat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Islam.</a:t>
            </a:r>
            <a:endParaRPr lang="ms-MY" sz="2800" b="1" dirty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6" name="Right Arrow 15"/>
          <p:cNvSpPr/>
          <p:nvPr/>
        </p:nvSpPr>
        <p:spPr>
          <a:xfrm rot="5400000">
            <a:off x="6000760" y="3500438"/>
            <a:ext cx="1143008" cy="857256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-14036" y="71462"/>
            <a:ext cx="9158068" cy="6858000"/>
            <a:chOff x="0" y="0"/>
            <a:chExt cx="9158068" cy="6858000"/>
          </a:xfrm>
        </p:grpSpPr>
        <p:pic>
          <p:nvPicPr>
            <p:cNvPr id="5" name="Picture 3" descr="C:\Users\NADHIRAH\Pictures\wallpaper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28662" y="285728"/>
              <a:ext cx="7500990" cy="45720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softEdge rad="635000"/>
            </a:effec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>
              <a:off x="0" y="2500306"/>
              <a:ext cx="2000232" cy="435769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>
              <a:off x="2357422" y="3286124"/>
              <a:ext cx="2205022" cy="357187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 flipH="1">
              <a:off x="1000100" y="3357562"/>
              <a:ext cx="2205022" cy="35004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softEdge rad="317500"/>
            </a:effec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4929190" y="1785926"/>
              <a:ext cx="4000496" cy="5072074"/>
            </a:xfrm>
            <a:prstGeom prst="ellipse">
              <a:avLst/>
            </a:prstGeom>
            <a:ln>
              <a:noFill/>
            </a:ln>
            <a:effectLst>
              <a:softEdge rad="635000"/>
            </a:effectLst>
          </p:spPr>
        </p:pic>
        <p:sp>
          <p:nvSpPr>
            <p:cNvPr id="11" name="Rectangle 10"/>
            <p:cNvSpPr/>
            <p:nvPr/>
          </p:nvSpPr>
          <p:spPr>
            <a:xfrm>
              <a:off x="14068" y="0"/>
              <a:ext cx="9144000" cy="1027170"/>
            </a:xfrm>
            <a:prstGeom prst="rect">
              <a:avLst/>
            </a:prstGeom>
            <a:gradFill flip="none" rotWithShape="1">
              <a:gsLst>
                <a:gs pos="0">
                  <a:srgbClr val="6600CC">
                    <a:shade val="30000"/>
                    <a:satMod val="115000"/>
                  </a:srgbClr>
                </a:gs>
                <a:gs pos="50000">
                  <a:srgbClr val="6600CC">
                    <a:shade val="67500"/>
                    <a:satMod val="115000"/>
                  </a:srgbClr>
                </a:gs>
                <a:gs pos="100000">
                  <a:srgbClr val="6600CC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0" y="59839"/>
            <a:ext cx="91440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Pembangunan Material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diharuskan</a:t>
            </a:r>
            <a:endParaRPr lang="en-US" sz="2800" b="1" dirty="0" smtClean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8596" y="1571612"/>
            <a:ext cx="8429684" cy="128588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Perlu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wujud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keinsafan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kepada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kemajuan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</a:p>
          <a:p>
            <a:pPr algn="ctr"/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pembangunan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dicapai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  <a:endParaRPr lang="ms-MY" sz="2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8596" y="3214686"/>
            <a:ext cx="8429684" cy="1285884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Perlu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bersyukur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kepada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Allah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atas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limpahan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nikmatNya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  <a:endParaRPr lang="ms-MY" sz="2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8596" y="4857760"/>
            <a:ext cx="8429684" cy="142876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Kesyukuran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adalah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ciri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pembangunan</a:t>
            </a:r>
            <a:endParaRPr lang="en-US" sz="26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  <a:p>
            <a:pPr algn="ctr"/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rohani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perlu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disemai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bagi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kesejahteraan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kemajuan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terus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berkekalan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  <a:endParaRPr lang="ms-MY" sz="2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6" name="10-Point Star 15"/>
          <p:cNvSpPr/>
          <p:nvPr/>
        </p:nvSpPr>
        <p:spPr>
          <a:xfrm>
            <a:off x="214282" y="1500174"/>
            <a:ext cx="571504" cy="642942"/>
          </a:xfrm>
          <a:prstGeom prst="star10">
            <a:avLst>
              <a:gd name="adj" fmla="val 20930"/>
              <a:gd name="hf" fmla="val 105146"/>
            </a:avLst>
          </a:prstGeom>
          <a:solidFill>
            <a:schemeClr val="bg1"/>
          </a:solidFill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7" name="10-Point Star 16"/>
          <p:cNvSpPr/>
          <p:nvPr/>
        </p:nvSpPr>
        <p:spPr>
          <a:xfrm>
            <a:off x="214282" y="3071810"/>
            <a:ext cx="571504" cy="642942"/>
          </a:xfrm>
          <a:prstGeom prst="star10">
            <a:avLst>
              <a:gd name="adj" fmla="val 20930"/>
              <a:gd name="hf" fmla="val 105146"/>
            </a:avLst>
          </a:prstGeom>
          <a:solidFill>
            <a:schemeClr val="bg1"/>
          </a:solidFill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8" name="10-Point Star 17"/>
          <p:cNvSpPr/>
          <p:nvPr/>
        </p:nvSpPr>
        <p:spPr>
          <a:xfrm>
            <a:off x="285720" y="4714884"/>
            <a:ext cx="571504" cy="642942"/>
          </a:xfrm>
          <a:prstGeom prst="star10">
            <a:avLst>
              <a:gd name="adj" fmla="val 20930"/>
              <a:gd name="hf" fmla="val 105146"/>
            </a:avLst>
          </a:prstGeom>
          <a:solidFill>
            <a:schemeClr val="bg1"/>
          </a:solidFill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0" y="0"/>
            <a:ext cx="9158068" cy="6858000"/>
            <a:chOff x="0" y="0"/>
            <a:chExt cx="9158068" cy="6858000"/>
          </a:xfrm>
        </p:grpSpPr>
        <p:pic>
          <p:nvPicPr>
            <p:cNvPr id="5" name="Picture 3" descr="C:\Users\NADHIRAH\Pictures\wallpaper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28662" y="285728"/>
              <a:ext cx="7500990" cy="45720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softEdge rad="635000"/>
            </a:effec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>
              <a:off x="0" y="2500306"/>
              <a:ext cx="2000232" cy="435769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>
              <a:off x="2357422" y="3286124"/>
              <a:ext cx="2205022" cy="357187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 flipH="1">
              <a:off x="1000100" y="3357562"/>
              <a:ext cx="2205022" cy="35004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softEdge rad="317500"/>
            </a:effec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4929190" y="1785926"/>
              <a:ext cx="4000496" cy="5072074"/>
            </a:xfrm>
            <a:prstGeom prst="ellipse">
              <a:avLst/>
            </a:prstGeom>
            <a:ln>
              <a:noFill/>
            </a:ln>
            <a:effectLst>
              <a:softEdge rad="635000"/>
            </a:effectLst>
          </p:spPr>
        </p:pic>
        <p:sp>
          <p:nvSpPr>
            <p:cNvPr id="11" name="Rectangle 10"/>
            <p:cNvSpPr/>
            <p:nvPr/>
          </p:nvSpPr>
          <p:spPr>
            <a:xfrm>
              <a:off x="14068" y="0"/>
              <a:ext cx="9144000" cy="1027170"/>
            </a:xfrm>
            <a:prstGeom prst="rect">
              <a:avLst/>
            </a:prstGeom>
            <a:gradFill flip="none" rotWithShape="1">
              <a:gsLst>
                <a:gs pos="0">
                  <a:srgbClr val="6600CC">
                    <a:shade val="30000"/>
                    <a:satMod val="115000"/>
                  </a:srgbClr>
                </a:gs>
                <a:gs pos="50000">
                  <a:srgbClr val="6600CC">
                    <a:shade val="67500"/>
                    <a:satMod val="115000"/>
                  </a:srgbClr>
                </a:gs>
                <a:gs pos="100000">
                  <a:srgbClr val="6600CC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0" y="59839"/>
            <a:ext cx="914403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Kesan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ketandusan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Pembangunan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Rohani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Umat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zaman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dahulu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….</a:t>
            </a:r>
            <a:endParaRPr lang="en-US" sz="26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5720" y="1142984"/>
            <a:ext cx="5500726" cy="121444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Pembangunan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umat</a:t>
            </a:r>
            <a:endParaRPr lang="en-US" sz="24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  <a:p>
            <a:pPr algn="ctr"/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zaman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dahulu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amat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memberansangkan</a:t>
            </a:r>
            <a:endParaRPr lang="ms-MY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071670" y="2571744"/>
            <a:ext cx="4214842" cy="1428760"/>
          </a:xfrm>
          <a:prstGeom prst="ellipse">
            <a:avLst/>
          </a:prstGeom>
          <a:solidFill>
            <a:srgbClr val="FF00FF"/>
          </a:solidFill>
          <a:ln>
            <a:solidFill>
              <a:schemeClr val="bg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Tiada</a:t>
            </a:r>
            <a:r>
              <a:rPr lang="en-US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penerapan</a:t>
            </a:r>
            <a:r>
              <a:rPr lang="en-US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Pembangunan </a:t>
            </a:r>
            <a:r>
              <a:rPr lang="en-US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Rohani</a:t>
            </a:r>
            <a:endParaRPr lang="ms-MY" sz="2200" dirty="0"/>
          </a:p>
        </p:txBody>
      </p:sp>
      <p:sp>
        <p:nvSpPr>
          <p:cNvPr id="20" name="Curved Left Arrow 19"/>
          <p:cNvSpPr/>
          <p:nvPr/>
        </p:nvSpPr>
        <p:spPr>
          <a:xfrm rot="2145408">
            <a:off x="6285211" y="1972545"/>
            <a:ext cx="1142655" cy="2320185"/>
          </a:xfrm>
          <a:prstGeom prst="curvedLeft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15" name="Cross 14"/>
          <p:cNvSpPr/>
          <p:nvPr/>
        </p:nvSpPr>
        <p:spPr>
          <a:xfrm>
            <a:off x="5715008" y="1285860"/>
            <a:ext cx="2643206" cy="785818"/>
          </a:xfrm>
          <a:prstGeom prst="plus">
            <a:avLst>
              <a:gd name="adj" fmla="val 19108"/>
            </a:avLst>
          </a:prstGeom>
          <a:solidFill>
            <a:srgbClr val="FF00FF"/>
          </a:solidFill>
          <a:ln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Bernard MT Condensed" pitchFamily="18" charset="0"/>
              </a:rPr>
              <a:t>TETAPI</a:t>
            </a:r>
            <a:endParaRPr lang="ms-MY" sz="4400" b="1" cap="all" dirty="0">
              <a:ln w="9000" cmpd="sng">
                <a:solidFill>
                  <a:schemeClr val="bg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1" name="Snip Same Side Corner Rectangle 20"/>
          <p:cNvSpPr/>
          <p:nvPr/>
        </p:nvSpPr>
        <p:spPr>
          <a:xfrm>
            <a:off x="214282" y="4572008"/>
            <a:ext cx="4000528" cy="1571636"/>
          </a:xfrm>
          <a:prstGeom prst="snip2Same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Kesan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: Pembangunan yang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dibina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tidak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kukuh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hancur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  <a:endParaRPr lang="ms-MY" sz="2400" dirty="0"/>
          </a:p>
        </p:txBody>
      </p:sp>
      <p:sp>
        <p:nvSpPr>
          <p:cNvPr id="22" name="Snip Same Side Corner Rectangle 21"/>
          <p:cNvSpPr/>
          <p:nvPr/>
        </p:nvSpPr>
        <p:spPr>
          <a:xfrm>
            <a:off x="4357686" y="4071942"/>
            <a:ext cx="4572032" cy="2500330"/>
          </a:xfrm>
          <a:prstGeom prst="snip2Same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Contoh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: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Kaum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“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A’d,Thamud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” &amp; “Saba”,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Dilingkupkan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kerana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kekufuran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mereka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.</a:t>
            </a:r>
            <a:endParaRPr lang="ms-MY" sz="2400" dirty="0"/>
          </a:p>
        </p:txBody>
      </p:sp>
      <p:sp>
        <p:nvSpPr>
          <p:cNvPr id="23" name="Striped Right Arrow 22"/>
          <p:cNvSpPr/>
          <p:nvPr/>
        </p:nvSpPr>
        <p:spPr>
          <a:xfrm rot="8325522">
            <a:off x="2353255" y="3831872"/>
            <a:ext cx="1298631" cy="778953"/>
          </a:xfrm>
          <a:prstGeom prst="striped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24" name="Striped Right Arrow 23"/>
          <p:cNvSpPr/>
          <p:nvPr/>
        </p:nvSpPr>
        <p:spPr>
          <a:xfrm>
            <a:off x="4036671" y="4936063"/>
            <a:ext cx="802713" cy="778953"/>
          </a:xfrm>
          <a:prstGeom prst="stripedRightArrow">
            <a:avLst>
              <a:gd name="adj1" fmla="val 38113"/>
              <a:gd name="adj2" fmla="val 61888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0" y="0"/>
            <a:ext cx="9158068" cy="6858000"/>
            <a:chOff x="0" y="0"/>
            <a:chExt cx="9158068" cy="6858000"/>
          </a:xfrm>
        </p:grpSpPr>
        <p:pic>
          <p:nvPicPr>
            <p:cNvPr id="5" name="Picture 3" descr="C:\Users\NADHIRAH\Pictures\wallpaper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28662" y="285728"/>
              <a:ext cx="7500990" cy="45720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softEdge rad="635000"/>
            </a:effec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>
              <a:off x="0" y="2500306"/>
              <a:ext cx="2000232" cy="435769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>
              <a:off x="2357422" y="3286124"/>
              <a:ext cx="2205022" cy="357187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 flipH="1">
              <a:off x="1000100" y="3357562"/>
              <a:ext cx="2205022" cy="35004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softEdge rad="317500"/>
            </a:effec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4929190" y="1785926"/>
              <a:ext cx="4000496" cy="5072074"/>
            </a:xfrm>
            <a:prstGeom prst="ellipse">
              <a:avLst/>
            </a:prstGeom>
            <a:ln>
              <a:noFill/>
            </a:ln>
            <a:effectLst>
              <a:softEdge rad="635000"/>
            </a:effectLst>
          </p:spPr>
        </p:pic>
        <p:sp>
          <p:nvSpPr>
            <p:cNvPr id="11" name="Rectangle 10"/>
            <p:cNvSpPr/>
            <p:nvPr/>
          </p:nvSpPr>
          <p:spPr>
            <a:xfrm>
              <a:off x="14068" y="0"/>
              <a:ext cx="9144000" cy="1027170"/>
            </a:xfrm>
            <a:prstGeom prst="rect">
              <a:avLst/>
            </a:prstGeom>
            <a:gradFill flip="none" rotWithShape="1">
              <a:gsLst>
                <a:gs pos="0">
                  <a:srgbClr val="6600CC">
                    <a:shade val="30000"/>
                    <a:satMod val="115000"/>
                  </a:srgbClr>
                </a:gs>
                <a:gs pos="50000">
                  <a:srgbClr val="6600CC">
                    <a:shade val="67500"/>
                    <a:satMod val="115000"/>
                  </a:srgbClr>
                </a:gs>
                <a:gs pos="100000">
                  <a:srgbClr val="6600CC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0" y="293351"/>
            <a:ext cx="914403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Pengajaran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Iktibar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umat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Islam….</a:t>
            </a:r>
            <a:endParaRPr lang="en-US" sz="26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8596" y="1428736"/>
            <a:ext cx="8429684" cy="92869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Hendaklah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bersyukur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atas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limpah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nikmat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pembangunan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dikecapi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  <a:endParaRPr lang="ms-MY" sz="2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4" name="10-Point Star 13"/>
          <p:cNvSpPr/>
          <p:nvPr/>
        </p:nvSpPr>
        <p:spPr>
          <a:xfrm>
            <a:off x="36681" y="1484623"/>
            <a:ext cx="571504" cy="642942"/>
          </a:xfrm>
          <a:prstGeom prst="star10">
            <a:avLst>
              <a:gd name="adj" fmla="val 20930"/>
              <a:gd name="hf" fmla="val 105146"/>
            </a:avLst>
          </a:prstGeom>
          <a:solidFill>
            <a:schemeClr val="bg1"/>
          </a:solidFill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5" name="Rectangle 14"/>
          <p:cNvSpPr/>
          <p:nvPr/>
        </p:nvSpPr>
        <p:spPr>
          <a:xfrm>
            <a:off x="417021" y="2714620"/>
            <a:ext cx="8429684" cy="92869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Ketahuilah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peranan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penting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“Pembangunan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Rohani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”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dalam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kemajuan</a:t>
            </a: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pembangunan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  <a:endParaRPr lang="ms-MY" sz="2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6" name="10-Point Star 15"/>
          <p:cNvSpPr/>
          <p:nvPr/>
        </p:nvSpPr>
        <p:spPr>
          <a:xfrm>
            <a:off x="25106" y="2770507"/>
            <a:ext cx="571504" cy="642942"/>
          </a:xfrm>
          <a:prstGeom prst="star10">
            <a:avLst>
              <a:gd name="adj" fmla="val 20930"/>
              <a:gd name="hf" fmla="val 105146"/>
            </a:avLst>
          </a:prstGeom>
          <a:solidFill>
            <a:schemeClr val="bg1"/>
          </a:solidFill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7" name="Rectangle 16"/>
          <p:cNvSpPr/>
          <p:nvPr/>
        </p:nvSpPr>
        <p:spPr>
          <a:xfrm>
            <a:off x="357158" y="4000504"/>
            <a:ext cx="8429684" cy="92869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Mantapkan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ketahanan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jiwa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akal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dalam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mengharungi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pancaroba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halangan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  <a:endParaRPr lang="ms-MY" sz="2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8" name="10-Point Star 17"/>
          <p:cNvSpPr/>
          <p:nvPr/>
        </p:nvSpPr>
        <p:spPr>
          <a:xfrm>
            <a:off x="71406" y="3929066"/>
            <a:ext cx="571504" cy="642942"/>
          </a:xfrm>
          <a:prstGeom prst="star10">
            <a:avLst>
              <a:gd name="adj" fmla="val 20930"/>
              <a:gd name="hf" fmla="val 105146"/>
            </a:avLst>
          </a:prstGeom>
          <a:solidFill>
            <a:schemeClr val="bg1"/>
          </a:solidFill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9" name="Rectangle 18"/>
          <p:cNvSpPr/>
          <p:nvPr/>
        </p:nvSpPr>
        <p:spPr>
          <a:xfrm>
            <a:off x="357158" y="5357826"/>
            <a:ext cx="8429684" cy="92869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Hindar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hapuskan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prasana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buruk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kentalkan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keimanan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diri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  <a:endParaRPr lang="ms-MY" sz="2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20" name="10-Point Star 19"/>
          <p:cNvSpPr/>
          <p:nvPr/>
        </p:nvSpPr>
        <p:spPr>
          <a:xfrm>
            <a:off x="71406" y="5286388"/>
            <a:ext cx="571504" cy="642942"/>
          </a:xfrm>
          <a:prstGeom prst="star10">
            <a:avLst>
              <a:gd name="adj" fmla="val 20930"/>
              <a:gd name="hf" fmla="val 105146"/>
            </a:avLst>
          </a:prstGeom>
          <a:solidFill>
            <a:schemeClr val="bg1"/>
          </a:solidFill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0" y="0"/>
            <a:ext cx="9158068" cy="6858000"/>
            <a:chOff x="0" y="0"/>
            <a:chExt cx="9158068" cy="6858000"/>
          </a:xfrm>
        </p:grpSpPr>
        <p:pic>
          <p:nvPicPr>
            <p:cNvPr id="5" name="Picture 3" descr="C:\Users\NADHIRAH\Pictures\wallpaper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28662" y="285728"/>
              <a:ext cx="7500990" cy="45720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softEdge rad="635000"/>
            </a:effec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>
              <a:off x="0" y="2500306"/>
              <a:ext cx="2000232" cy="435769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>
              <a:off x="2357422" y="3286124"/>
              <a:ext cx="2205022" cy="357187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 flipH="1">
              <a:off x="1000100" y="3357562"/>
              <a:ext cx="2205022" cy="35004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softEdge rad="317500"/>
            </a:effec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4929190" y="1785926"/>
              <a:ext cx="4000496" cy="5072074"/>
            </a:xfrm>
            <a:prstGeom prst="ellipse">
              <a:avLst/>
            </a:prstGeom>
            <a:ln>
              <a:noFill/>
            </a:ln>
            <a:effectLst>
              <a:softEdge rad="635000"/>
            </a:effectLst>
          </p:spPr>
        </p:pic>
        <p:sp>
          <p:nvSpPr>
            <p:cNvPr id="11" name="Rectangle 10"/>
            <p:cNvSpPr/>
            <p:nvPr/>
          </p:nvSpPr>
          <p:spPr>
            <a:xfrm>
              <a:off x="14068" y="0"/>
              <a:ext cx="9144000" cy="1027170"/>
            </a:xfrm>
            <a:prstGeom prst="rect">
              <a:avLst/>
            </a:prstGeom>
            <a:gradFill flip="none" rotWithShape="1">
              <a:gsLst>
                <a:gs pos="0">
                  <a:srgbClr val="6600CC">
                    <a:shade val="30000"/>
                    <a:satMod val="115000"/>
                  </a:srgbClr>
                </a:gs>
                <a:gs pos="50000">
                  <a:srgbClr val="6600CC">
                    <a:shade val="67500"/>
                    <a:satMod val="115000"/>
                  </a:srgbClr>
                </a:gs>
                <a:gs pos="100000">
                  <a:srgbClr val="6600CC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0" y="262574"/>
            <a:ext cx="9144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Kesan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“Pembangunan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Rohani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”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14282" y="1571612"/>
            <a:ext cx="8501122" cy="1214446"/>
          </a:xfrm>
          <a:prstGeom prst="roundRect">
            <a:avLst/>
          </a:prstGeom>
          <a:gradFill flip="none" rotWithShape="1">
            <a:gsLst>
              <a:gs pos="0">
                <a:srgbClr val="00FF00">
                  <a:shade val="30000"/>
                  <a:satMod val="115000"/>
                </a:srgbClr>
              </a:gs>
              <a:gs pos="50000">
                <a:srgbClr val="00FF00">
                  <a:shade val="67500"/>
                  <a:satMod val="115000"/>
                </a:srgbClr>
              </a:gs>
              <a:gs pos="100000">
                <a:srgbClr val="00FF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Kemajuan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dapat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diciptakan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sejarah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kecemerlangan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umat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islam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dilakar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 </a:t>
            </a:r>
            <a:endParaRPr lang="ms-MY" sz="2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85720" y="3214686"/>
            <a:ext cx="8501122" cy="1285884"/>
          </a:xfrm>
          <a:prstGeom prst="roundRect">
            <a:avLst/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Pemantapan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keimanan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kepada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Allah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akhlak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terpuji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sebagai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penghias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peribadi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muslim</a:t>
            </a:r>
            <a:endParaRPr lang="ms-MY" sz="2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85720" y="4857760"/>
            <a:ext cx="8501122" cy="1285884"/>
          </a:xfrm>
          <a:prstGeom prst="roundRect">
            <a:avLst/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Dapat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melahirkan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generasi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rabbani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untuk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memartabatkan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umat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Islam.</a:t>
            </a:r>
            <a:endParaRPr lang="ms-MY" sz="2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6" name="Donut 15"/>
          <p:cNvSpPr/>
          <p:nvPr/>
        </p:nvSpPr>
        <p:spPr>
          <a:xfrm>
            <a:off x="8429652" y="1857364"/>
            <a:ext cx="500066" cy="642942"/>
          </a:xfrm>
          <a:prstGeom prst="donu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17" name="Donut 16"/>
          <p:cNvSpPr/>
          <p:nvPr/>
        </p:nvSpPr>
        <p:spPr>
          <a:xfrm>
            <a:off x="8501090" y="3500438"/>
            <a:ext cx="500066" cy="642942"/>
          </a:xfrm>
          <a:prstGeom prst="donu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18" name="Donut 17"/>
          <p:cNvSpPr/>
          <p:nvPr/>
        </p:nvSpPr>
        <p:spPr>
          <a:xfrm>
            <a:off x="8501090" y="5214950"/>
            <a:ext cx="500066" cy="642942"/>
          </a:xfrm>
          <a:prstGeom prst="donu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0" y="0"/>
            <a:ext cx="9158068" cy="6858000"/>
            <a:chOff x="0" y="0"/>
            <a:chExt cx="9158068" cy="6858000"/>
          </a:xfrm>
        </p:grpSpPr>
        <p:pic>
          <p:nvPicPr>
            <p:cNvPr id="5" name="Picture 3" descr="C:\Users\NADHIRAH\Pictures\wallpaper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28662" y="285728"/>
              <a:ext cx="7500990" cy="45720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softEdge rad="635000"/>
            </a:effec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>
              <a:off x="0" y="2500306"/>
              <a:ext cx="2000232" cy="435769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>
              <a:off x="2357422" y="3286124"/>
              <a:ext cx="2205022" cy="357187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 flipH="1">
              <a:off x="1000100" y="3357562"/>
              <a:ext cx="2205022" cy="35004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softEdge rad="317500"/>
            </a:effec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4929190" y="1785926"/>
              <a:ext cx="4000496" cy="5072074"/>
            </a:xfrm>
            <a:prstGeom prst="ellipse">
              <a:avLst/>
            </a:prstGeom>
            <a:ln>
              <a:noFill/>
            </a:ln>
            <a:effectLst>
              <a:softEdge rad="635000"/>
            </a:effectLst>
          </p:spPr>
        </p:pic>
        <p:sp>
          <p:nvSpPr>
            <p:cNvPr id="11" name="Rectangle 10"/>
            <p:cNvSpPr/>
            <p:nvPr/>
          </p:nvSpPr>
          <p:spPr>
            <a:xfrm>
              <a:off x="14068" y="0"/>
              <a:ext cx="9144000" cy="1027170"/>
            </a:xfrm>
            <a:prstGeom prst="rect">
              <a:avLst/>
            </a:prstGeom>
            <a:gradFill flip="none" rotWithShape="1">
              <a:gsLst>
                <a:gs pos="0">
                  <a:srgbClr val="6600CC">
                    <a:shade val="30000"/>
                    <a:satMod val="115000"/>
                  </a:srgbClr>
                </a:gs>
                <a:gs pos="50000">
                  <a:srgbClr val="6600CC">
                    <a:shade val="67500"/>
                    <a:satMod val="115000"/>
                  </a:srgbClr>
                </a:gs>
                <a:gs pos="100000">
                  <a:srgbClr val="6600CC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0" y="142852"/>
            <a:ext cx="914403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Pelaksanaan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Pembangunan </a:t>
            </a:r>
            <a:r>
              <a:rPr lang="en-US" sz="26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en-US" sz="26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zaman</a:t>
            </a:r>
            <a:r>
              <a:rPr lang="en-US" sz="26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26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6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iaitu</a:t>
            </a:r>
            <a:r>
              <a:rPr lang="en-US" sz="26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:-</a:t>
            </a:r>
            <a:endParaRPr lang="en-US" sz="26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3" name="Plaque 12"/>
          <p:cNvSpPr/>
          <p:nvPr/>
        </p:nvSpPr>
        <p:spPr>
          <a:xfrm>
            <a:off x="357158" y="1142984"/>
            <a:ext cx="8429684" cy="1285884"/>
          </a:xfrm>
          <a:prstGeom prst="plaque">
            <a:avLst/>
          </a:prstGeom>
          <a:solidFill>
            <a:srgbClr val="FF3399"/>
          </a:solidFill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Rasulullah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adalah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contoh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terbaik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dalam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pelaksanaan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pembangunan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terancang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ms-MY" sz="2600" dirty="0"/>
          </a:p>
        </p:txBody>
      </p:sp>
      <p:sp>
        <p:nvSpPr>
          <p:cNvPr id="14" name="Plaque 13"/>
          <p:cNvSpPr/>
          <p:nvPr/>
        </p:nvSpPr>
        <p:spPr>
          <a:xfrm>
            <a:off x="428596" y="2500306"/>
            <a:ext cx="8429684" cy="1285884"/>
          </a:xfrm>
          <a:prstGeom prst="plaque">
            <a:avLst/>
          </a:prstGeom>
          <a:gradFill flip="none" rotWithShape="1">
            <a:gsLst>
              <a:gs pos="0">
                <a:srgbClr val="FF99FF">
                  <a:shade val="30000"/>
                  <a:satMod val="115000"/>
                </a:srgbClr>
              </a:gs>
              <a:gs pos="50000">
                <a:srgbClr val="FF99FF">
                  <a:shade val="67500"/>
                  <a:satMod val="115000"/>
                </a:srgbClr>
              </a:gs>
              <a:gs pos="100000">
                <a:srgbClr val="FF99F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Pemantapan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akidah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akhlak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melalui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Program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Persaudaraan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Islam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kepada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sahabat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Rasulullah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  <a:endParaRPr lang="ms-MY" sz="2600" dirty="0"/>
          </a:p>
        </p:txBody>
      </p:sp>
      <p:sp>
        <p:nvSpPr>
          <p:cNvPr id="15" name="Plaque 14"/>
          <p:cNvSpPr/>
          <p:nvPr/>
        </p:nvSpPr>
        <p:spPr>
          <a:xfrm>
            <a:off x="428596" y="3857628"/>
            <a:ext cx="8429684" cy="1428760"/>
          </a:xfrm>
          <a:prstGeom prst="plaque">
            <a:avLst/>
          </a:prstGeom>
          <a:gradFill flip="none" rotWithShape="1">
            <a:gsLst>
              <a:gs pos="0">
                <a:srgbClr val="FF33CC">
                  <a:shade val="30000"/>
                  <a:satMod val="115000"/>
                </a:srgbClr>
              </a:gs>
              <a:gs pos="50000">
                <a:srgbClr val="FF33CC">
                  <a:shade val="67500"/>
                  <a:satMod val="115000"/>
                </a:srgbClr>
              </a:gs>
              <a:gs pos="100000">
                <a:srgbClr val="FF33CC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Rasulullah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telah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membina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Masjid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Nabawi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sebagai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simbol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kejayaan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kemajuan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pembangunan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Islam.</a:t>
            </a:r>
            <a:endParaRPr lang="ms-MY" sz="2600" dirty="0"/>
          </a:p>
        </p:txBody>
      </p:sp>
      <p:sp>
        <p:nvSpPr>
          <p:cNvPr id="16" name="Plaque 15"/>
          <p:cNvSpPr/>
          <p:nvPr/>
        </p:nvSpPr>
        <p:spPr>
          <a:xfrm>
            <a:off x="428596" y="5357826"/>
            <a:ext cx="8429684" cy="1428760"/>
          </a:xfrm>
          <a:prstGeom prst="plaque">
            <a:avLst/>
          </a:prstGeom>
          <a:solidFill>
            <a:srgbClr val="FF99FF"/>
          </a:solidFill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Wajah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pembangunan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hasil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adunan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antara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aspek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material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rohani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  <a:endParaRPr lang="ms-MY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0" y="0"/>
            <a:ext cx="9158068" cy="6858000"/>
            <a:chOff x="0" y="0"/>
            <a:chExt cx="9158068" cy="6858000"/>
          </a:xfrm>
        </p:grpSpPr>
        <p:pic>
          <p:nvPicPr>
            <p:cNvPr id="5" name="Picture 3" descr="C:\Users\NADHIRAH\Pictures\wallpaper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28662" y="285728"/>
              <a:ext cx="7500990" cy="45720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softEdge rad="635000"/>
            </a:effec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>
              <a:off x="0" y="2500306"/>
              <a:ext cx="2000232" cy="435769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>
              <a:off x="2357422" y="3286124"/>
              <a:ext cx="2205022" cy="357187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 flipH="1">
              <a:off x="1000100" y="3357562"/>
              <a:ext cx="2205022" cy="35004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softEdge rad="317500"/>
            </a:effec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4929190" y="1785926"/>
              <a:ext cx="4000496" cy="5072074"/>
            </a:xfrm>
            <a:prstGeom prst="ellipse">
              <a:avLst/>
            </a:prstGeom>
            <a:ln>
              <a:noFill/>
            </a:ln>
            <a:effectLst>
              <a:softEdge rad="635000"/>
            </a:effectLst>
          </p:spPr>
        </p:pic>
        <p:sp>
          <p:nvSpPr>
            <p:cNvPr id="11" name="Rectangle 10"/>
            <p:cNvSpPr/>
            <p:nvPr/>
          </p:nvSpPr>
          <p:spPr>
            <a:xfrm>
              <a:off x="14068" y="0"/>
              <a:ext cx="9144000" cy="1027170"/>
            </a:xfrm>
            <a:prstGeom prst="rect">
              <a:avLst/>
            </a:prstGeom>
            <a:gradFill flip="none" rotWithShape="1">
              <a:gsLst>
                <a:gs pos="0">
                  <a:srgbClr val="6600CC">
                    <a:shade val="30000"/>
                    <a:satMod val="115000"/>
                  </a:srgbClr>
                </a:gs>
                <a:gs pos="50000">
                  <a:srgbClr val="6600CC">
                    <a:shade val="67500"/>
                    <a:satMod val="115000"/>
                  </a:srgbClr>
                </a:gs>
                <a:gs pos="100000">
                  <a:srgbClr val="6600CC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285782" y="71414"/>
            <a:ext cx="8929688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Mulk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Ayat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15 :-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4282" y="2289943"/>
            <a:ext cx="8643998" cy="3139321"/>
          </a:xfrm>
          <a:prstGeom prst="rect">
            <a:avLst/>
          </a:prstGeom>
          <a:solidFill>
            <a:schemeClr val="accent5">
              <a:alpha val="35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ar-SA" sz="6600" b="1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هُوَ الَّذِي جَعَلَ لَكُمُ الأَرْضَ ذَلُولاً فَامْشُوا فِي مَنَاكِبِهَا وَكُلُوا مِن رِّزْقِهِ وَإِلَيْهِ النُّشُورُ </a:t>
            </a:r>
            <a:endParaRPr lang="en-US" sz="6600" b="1" dirty="0">
              <a:ln>
                <a:solidFill>
                  <a:srgbClr val="FFC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0" y="0"/>
            <a:ext cx="9158068" cy="6858000"/>
            <a:chOff x="0" y="0"/>
            <a:chExt cx="9158068" cy="6858000"/>
          </a:xfrm>
        </p:grpSpPr>
        <p:pic>
          <p:nvPicPr>
            <p:cNvPr id="5" name="Picture 3" descr="C:\Users\NADHIRAH\Pictures\wallpaper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28662" y="285728"/>
              <a:ext cx="7500990" cy="45720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softEdge rad="635000"/>
            </a:effec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>
              <a:off x="0" y="2500306"/>
              <a:ext cx="2000232" cy="435769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>
              <a:off x="2357422" y="3286124"/>
              <a:ext cx="2205022" cy="357187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 flipH="1">
              <a:off x="1000100" y="3357562"/>
              <a:ext cx="2205022" cy="35004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softEdge rad="317500"/>
            </a:effec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4929190" y="1785926"/>
              <a:ext cx="4000496" cy="5072074"/>
            </a:xfrm>
            <a:prstGeom prst="ellipse">
              <a:avLst/>
            </a:prstGeom>
            <a:ln>
              <a:noFill/>
            </a:ln>
            <a:effectLst>
              <a:softEdge rad="635000"/>
            </a:effectLst>
          </p:spPr>
        </p:pic>
        <p:sp>
          <p:nvSpPr>
            <p:cNvPr id="11" name="Rectangle 10"/>
            <p:cNvSpPr/>
            <p:nvPr/>
          </p:nvSpPr>
          <p:spPr>
            <a:xfrm>
              <a:off x="14068" y="0"/>
              <a:ext cx="9144000" cy="1027170"/>
            </a:xfrm>
            <a:prstGeom prst="rect">
              <a:avLst/>
            </a:prstGeom>
            <a:gradFill flip="none" rotWithShape="1">
              <a:gsLst>
                <a:gs pos="0">
                  <a:srgbClr val="6600CC">
                    <a:shade val="30000"/>
                    <a:satMod val="115000"/>
                  </a:srgbClr>
                </a:gs>
                <a:gs pos="50000">
                  <a:srgbClr val="6600CC">
                    <a:shade val="67500"/>
                    <a:satMod val="115000"/>
                  </a:srgbClr>
                </a:gs>
                <a:gs pos="100000">
                  <a:srgbClr val="6600CC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dirty="0"/>
            </a:p>
          </p:txBody>
        </p:sp>
      </p:grp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71406" y="2857496"/>
            <a:ext cx="8929718" cy="3049169"/>
          </a:xfrm>
          <a:prstGeom prst="rect">
            <a:avLst/>
          </a:prstGeom>
          <a:solidFill>
            <a:srgbClr val="0070C0">
              <a:alpha val="44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“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Dialah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menjadikan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bumi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itu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mudah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kamu,maka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berjalanlah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penjurunya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makanlah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dari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sebahagian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rezekinya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Dan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kepadanyalah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kembali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setelah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dibangkitkan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”.</a:t>
            </a:r>
            <a:endParaRPr lang="en-GB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85720" y="214290"/>
            <a:ext cx="8001056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Maksudnya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…..</a:t>
            </a:r>
            <a:endParaRPr lang="en-GB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doa copy.jpg"/>
          <p:cNvPicPr>
            <a:picLocks noChangeAspect="1"/>
          </p:cNvPicPr>
          <p:nvPr/>
        </p:nvPicPr>
        <p:blipFill>
          <a:blip r:embed="rId2">
            <a:lum bright="-10000" contras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81000" y="2057400"/>
            <a:ext cx="838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Ya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Rabbal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Aalamin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..</a:t>
            </a:r>
          </a:p>
          <a:p>
            <a:pPr algn="ctr">
              <a:defRPr/>
            </a:pP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Tuhan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Memperkenankan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Doa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Taat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</a:p>
          <a:p>
            <a:pPr algn="ctr">
              <a:defRPr/>
            </a:pP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Berilah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Taufik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Kami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Mentaatimu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Ampunilah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Mereka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Yang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Memohon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Keampunan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</a:t>
            </a:r>
          </a:p>
          <a:p>
            <a:pPr algn="ctr">
              <a:defRPr/>
            </a:pP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endParaRPr lang="en-US" sz="3200" b="1" dirty="0">
              <a:ln w="28575">
                <a:solidFill>
                  <a:schemeClr val="tx1"/>
                </a:solidFill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8200" y="457200"/>
            <a:ext cx="74676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Doa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Antara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Dua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Khutbah</a:t>
            </a:r>
            <a:endParaRPr lang="en-US" sz="3600" dirty="0">
              <a:ln w="28575">
                <a:solidFill>
                  <a:schemeClr val="tx1"/>
                </a:solidFill>
              </a:ln>
              <a:solidFill>
                <a:srgbClr val="FFFF66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4346" y="0"/>
            <a:ext cx="9501222" cy="7143728"/>
            <a:chOff x="-214346" y="0"/>
            <a:chExt cx="9501222" cy="7143728"/>
          </a:xfrm>
        </p:grpSpPr>
        <p:pic>
          <p:nvPicPr>
            <p:cNvPr id="1027" name="Picture 3" descr="C:\Users\NADHIRAH\Pictures\wallpaper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lum bright="-10000" contrast="-10000"/>
            </a:blip>
            <a:srcRect/>
            <a:stretch>
              <a:fillRect/>
            </a:stretch>
          </p:blipFill>
          <p:spPr bwMode="auto">
            <a:xfrm>
              <a:off x="5286380" y="1214422"/>
              <a:ext cx="4000496" cy="4357718"/>
            </a:xfrm>
            <a:prstGeom prst="ellipse">
              <a:avLst/>
            </a:prstGeom>
            <a:ln>
              <a:noFill/>
            </a:ln>
            <a:effectLst>
              <a:softEdge rad="635000"/>
            </a:effec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>
              <a:lum contrast="10000"/>
            </a:blip>
            <a:srcRect/>
            <a:stretch>
              <a:fillRect/>
            </a:stretch>
          </p:blipFill>
          <p:spPr bwMode="auto">
            <a:xfrm>
              <a:off x="-214346" y="2000240"/>
              <a:ext cx="3786214" cy="5143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635000"/>
            </a:effectLst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4">
              <a:lum contrast="10000"/>
            </a:blip>
            <a:srcRect/>
            <a:stretch>
              <a:fillRect/>
            </a:stretch>
          </p:blipFill>
          <p:spPr bwMode="auto">
            <a:xfrm flipH="1">
              <a:off x="2071670" y="3919566"/>
              <a:ext cx="3133748" cy="2938434"/>
            </a:xfrm>
            <a:prstGeom prst="rect">
              <a:avLst/>
            </a:prstGeom>
            <a:ln>
              <a:noFill/>
            </a:ln>
            <a:effectLst>
              <a:softEdge rad="317500"/>
            </a:effectLst>
          </p:spPr>
        </p:pic>
      </p:grpSp>
      <p:sp>
        <p:nvSpPr>
          <p:cNvPr id="13" name="TextBox 12"/>
          <p:cNvSpPr txBox="1"/>
          <p:nvPr/>
        </p:nvSpPr>
        <p:spPr>
          <a:xfrm>
            <a:off x="606197" y="1297727"/>
            <a:ext cx="80010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6350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cs typeface="Arial" pitchFamily="34" charset="0"/>
              </a:rPr>
              <a:t>Jabatan</a:t>
            </a:r>
            <a:r>
              <a:rPr lang="en-US" sz="3200" b="1" dirty="0">
                <a:ln w="6350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cs typeface="Arial" pitchFamily="34" charset="0"/>
              </a:rPr>
              <a:t> Hal </a:t>
            </a:r>
            <a:r>
              <a:rPr lang="en-US" sz="3200" b="1" dirty="0" err="1">
                <a:ln w="6350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cs typeface="Arial" pitchFamily="34" charset="0"/>
              </a:rPr>
              <a:t>Ehwal</a:t>
            </a:r>
            <a:r>
              <a:rPr lang="en-US" sz="3200" b="1" dirty="0">
                <a:ln w="6350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cs typeface="Arial" pitchFamily="34" charset="0"/>
              </a:rPr>
              <a:t> </a:t>
            </a:r>
            <a:r>
              <a:rPr lang="en-US" sz="3200" b="1" dirty="0" smtClean="0">
                <a:ln w="6350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cs typeface="Arial" pitchFamily="34" charset="0"/>
              </a:rPr>
              <a:t>Agama Terengganu</a:t>
            </a:r>
            <a:endParaRPr lang="en-US" sz="3200" b="1" dirty="0">
              <a:ln w="6350" cmpd="sng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nard MT Condensed" pitchFamily="18" charset="0"/>
              <a:cs typeface="Arial" pitchFamily="34" charset="0"/>
            </a:endParaRPr>
          </a:p>
        </p:txBody>
      </p:sp>
      <p:grpSp>
        <p:nvGrpSpPr>
          <p:cNvPr id="14" name="Group 7"/>
          <p:cNvGrpSpPr>
            <a:grpSpLocks/>
          </p:cNvGrpSpPr>
          <p:nvPr/>
        </p:nvGrpSpPr>
        <p:grpSpPr bwMode="auto">
          <a:xfrm>
            <a:off x="3929058" y="142852"/>
            <a:ext cx="1143008" cy="1214446"/>
            <a:chOff x="2160" y="3110"/>
            <a:chExt cx="1080" cy="1080"/>
          </a:xfrm>
          <a:effectLst>
            <a:glow rad="101600">
              <a:schemeClr val="tx1">
                <a:alpha val="60000"/>
              </a:schemeClr>
            </a:glow>
          </a:effectLst>
        </p:grpSpPr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2220" y="3160"/>
              <a:ext cx="960" cy="98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ms-MY">
                <a:latin typeface="Calibri" pitchFamily="34" charset="0"/>
              </a:endParaRPr>
            </a:p>
          </p:txBody>
        </p:sp>
        <p:pic>
          <p:nvPicPr>
            <p:cNvPr id="16" name="Picture 9" descr="lambangterengganu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60" y="3110"/>
              <a:ext cx="1080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TextBox 17"/>
          <p:cNvSpPr txBox="1"/>
          <p:nvPr/>
        </p:nvSpPr>
        <p:spPr>
          <a:xfrm>
            <a:off x="642942" y="2674806"/>
            <a:ext cx="74295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</a:t>
            </a:r>
            <a:r>
              <a:rPr lang="en-US" sz="28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hutbah</a:t>
            </a:r>
            <a:r>
              <a:rPr lang="en-US" sz="28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</a:t>
            </a:r>
            <a:r>
              <a:rPr lang="en-US" sz="28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ultimedia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8596" y="3389186"/>
            <a:ext cx="8610600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5400" b="1" spc="50" dirty="0" smtClean="0">
                <a:ln w="2857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Bernard MT Condensed" pitchFamily="18" charset="0"/>
              </a:rPr>
              <a:t>PEMBANGUNAN </a:t>
            </a:r>
          </a:p>
          <a:p>
            <a:pPr>
              <a:defRPr/>
            </a:pPr>
            <a:r>
              <a:rPr lang="en-US" sz="5400" b="1" spc="50" dirty="0" smtClean="0">
                <a:ln w="2857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Bernard MT Condensed" pitchFamily="18" charset="0"/>
              </a:rPr>
              <a:t>BERASASKAN TASAWWUR ISLAM</a:t>
            </a:r>
            <a:endParaRPr lang="ms-MY" sz="5400" b="1" spc="50" dirty="0">
              <a:ln w="28575">
                <a:solidFill>
                  <a:schemeClr val="accent6">
                    <a:lumMod val="75000"/>
                  </a:schemeClr>
                </a:solidFill>
              </a:ln>
              <a:solidFill>
                <a:srgbClr val="FF00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76200" y="5715016"/>
            <a:ext cx="91440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23  SYA’BAN 1430 / 14 OGOS 2009</a:t>
            </a:r>
            <a:endParaRPr lang="en-US" sz="32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85883" y="6201811"/>
            <a:ext cx="63008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http://e-khutbah.terengganu.gov.my</a:t>
            </a:r>
            <a:endParaRPr lang="en-US" sz="3200" i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1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Masjid Sultan Zainal Abidin, Kuala Terengganu by Saharuddin Adnan.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5752" y="214290"/>
            <a:ext cx="8572528" cy="636244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-71462"/>
            <a:ext cx="7615238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5214950"/>
            <a:ext cx="82423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0" y="0"/>
            <a:ext cx="9158068" cy="6858000"/>
            <a:chOff x="0" y="0"/>
            <a:chExt cx="9158068" cy="6858000"/>
          </a:xfrm>
        </p:grpSpPr>
        <p:pic>
          <p:nvPicPr>
            <p:cNvPr id="5" name="Picture 3" descr="C:\Users\NADHIRAH\Pictures\wallpaper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28662" y="285728"/>
              <a:ext cx="7500990" cy="45720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softEdge rad="635000"/>
            </a:effec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>
              <a:off x="0" y="2500306"/>
              <a:ext cx="2000232" cy="435769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>
              <a:off x="2357422" y="3286124"/>
              <a:ext cx="2205022" cy="357187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 flipH="1">
              <a:off x="1000100" y="3357562"/>
              <a:ext cx="2205022" cy="35004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softEdge rad="317500"/>
            </a:effec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4929190" y="1785926"/>
              <a:ext cx="4000496" cy="5072074"/>
            </a:xfrm>
            <a:prstGeom prst="ellipse">
              <a:avLst/>
            </a:prstGeom>
            <a:ln>
              <a:noFill/>
            </a:ln>
            <a:effectLst>
              <a:softEdge rad="635000"/>
            </a:effectLst>
          </p:spPr>
        </p:pic>
        <p:sp>
          <p:nvSpPr>
            <p:cNvPr id="11" name="Rectangle 10"/>
            <p:cNvSpPr/>
            <p:nvPr/>
          </p:nvSpPr>
          <p:spPr>
            <a:xfrm>
              <a:off x="14068" y="0"/>
              <a:ext cx="9144000" cy="1027170"/>
            </a:xfrm>
            <a:prstGeom prst="rect">
              <a:avLst/>
            </a:prstGeom>
            <a:gradFill flip="none" rotWithShape="1">
              <a:gsLst>
                <a:gs pos="0">
                  <a:srgbClr val="6600CC">
                    <a:shade val="30000"/>
                    <a:satMod val="115000"/>
                  </a:srgbClr>
                </a:gs>
                <a:gs pos="50000">
                  <a:srgbClr val="6600CC">
                    <a:shade val="67500"/>
                    <a:satMod val="115000"/>
                  </a:srgbClr>
                </a:gs>
                <a:gs pos="100000">
                  <a:srgbClr val="6600CC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-32" y="214290"/>
            <a:ext cx="88392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3400" y="1784513"/>
            <a:ext cx="807720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8800" b="1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لِلَّهِ</a:t>
            </a:r>
            <a:endParaRPr lang="en-US" sz="88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3196896"/>
            <a:ext cx="7164103" cy="1446550"/>
          </a:xfrm>
          <a:prstGeom prst="rect">
            <a:avLst/>
          </a:prstGeom>
          <a:noFill/>
          <a:ln w="57150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Allah S.W.T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r>
              <a:rPr lang="ar-SA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0" y="0"/>
            <a:ext cx="9158068" cy="6858000"/>
            <a:chOff x="0" y="0"/>
            <a:chExt cx="9158068" cy="6858000"/>
          </a:xfrm>
        </p:grpSpPr>
        <p:pic>
          <p:nvPicPr>
            <p:cNvPr id="5" name="Picture 3" descr="C:\Users\NADHIRAH\Pictures\wallpaper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28662" y="285728"/>
              <a:ext cx="7500990" cy="45720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softEdge rad="635000"/>
            </a:effec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>
              <a:off x="0" y="2500306"/>
              <a:ext cx="2000232" cy="435769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>
              <a:off x="2357422" y="3286124"/>
              <a:ext cx="2205022" cy="357187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 flipH="1">
              <a:off x="1000100" y="3357562"/>
              <a:ext cx="2205022" cy="35004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softEdge rad="317500"/>
            </a:effec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4929190" y="1785926"/>
              <a:ext cx="4000496" cy="5072074"/>
            </a:xfrm>
            <a:prstGeom prst="ellipse">
              <a:avLst/>
            </a:prstGeom>
            <a:ln>
              <a:noFill/>
            </a:ln>
            <a:effectLst>
              <a:softEdge rad="635000"/>
            </a:effectLst>
          </p:spPr>
        </p:pic>
        <p:sp>
          <p:nvSpPr>
            <p:cNvPr id="11" name="Rectangle 10"/>
            <p:cNvSpPr/>
            <p:nvPr/>
          </p:nvSpPr>
          <p:spPr>
            <a:xfrm>
              <a:off x="14068" y="0"/>
              <a:ext cx="9144000" cy="1027170"/>
            </a:xfrm>
            <a:prstGeom prst="rect">
              <a:avLst/>
            </a:prstGeom>
            <a:gradFill flip="none" rotWithShape="1">
              <a:gsLst>
                <a:gs pos="0">
                  <a:srgbClr val="6600CC">
                    <a:shade val="30000"/>
                    <a:satMod val="115000"/>
                  </a:srgbClr>
                </a:gs>
                <a:gs pos="50000">
                  <a:srgbClr val="6600CC">
                    <a:shade val="67500"/>
                    <a:satMod val="115000"/>
                  </a:srgbClr>
                </a:gs>
                <a:gs pos="100000">
                  <a:srgbClr val="6600CC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0" y="214290"/>
            <a:ext cx="8929688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0034" y="1643050"/>
            <a:ext cx="80772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8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وَأَشْهَدُ أَنْ لآ إِلَهَ إِلاَّ اللهُ وَحْدَهُ لاَ شَرِيْكَ لَهُ وَأَشْهَدُ أَنَّ مُحَمَّدًا عَبْدُهُ وَرَسُوْلُهُ</a:t>
            </a:r>
            <a:endParaRPr lang="en-US" sz="48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2918" y="3714752"/>
            <a:ext cx="8686800" cy="2323713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ar-SA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Yang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Esa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,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bagiNya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juga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S.A.W. 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adalah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0" y="0"/>
            <a:ext cx="9158068" cy="6858000"/>
            <a:chOff x="0" y="0"/>
            <a:chExt cx="9158068" cy="6858000"/>
          </a:xfrm>
        </p:grpSpPr>
        <p:pic>
          <p:nvPicPr>
            <p:cNvPr id="5" name="Picture 3" descr="C:\Users\NADHIRAH\Pictures\wallpaper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28662" y="285728"/>
              <a:ext cx="7500990" cy="45720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softEdge rad="635000"/>
            </a:effec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>
              <a:off x="0" y="2500306"/>
              <a:ext cx="2000232" cy="435769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>
              <a:off x="2357422" y="3286124"/>
              <a:ext cx="2205022" cy="357187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 flipH="1">
              <a:off x="1000100" y="3357562"/>
              <a:ext cx="2205022" cy="35004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softEdge rad="317500"/>
            </a:effec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4929190" y="1785926"/>
              <a:ext cx="4000496" cy="5072074"/>
            </a:xfrm>
            <a:prstGeom prst="ellipse">
              <a:avLst/>
            </a:prstGeom>
            <a:ln>
              <a:noFill/>
            </a:ln>
            <a:effectLst>
              <a:softEdge rad="635000"/>
            </a:effectLst>
          </p:spPr>
        </p:pic>
        <p:sp>
          <p:nvSpPr>
            <p:cNvPr id="11" name="Rectangle 10"/>
            <p:cNvSpPr/>
            <p:nvPr/>
          </p:nvSpPr>
          <p:spPr>
            <a:xfrm>
              <a:off x="14068" y="0"/>
              <a:ext cx="9144000" cy="1027170"/>
            </a:xfrm>
            <a:prstGeom prst="rect">
              <a:avLst/>
            </a:prstGeom>
            <a:gradFill flip="none" rotWithShape="1">
              <a:gsLst>
                <a:gs pos="0">
                  <a:srgbClr val="6600CC">
                    <a:shade val="30000"/>
                    <a:satMod val="115000"/>
                  </a:srgbClr>
                </a:gs>
                <a:gs pos="50000">
                  <a:srgbClr val="6600CC">
                    <a:shade val="67500"/>
                    <a:satMod val="115000"/>
                  </a:srgbClr>
                </a:gs>
                <a:gs pos="100000">
                  <a:srgbClr val="6600CC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-32" y="214290"/>
            <a:ext cx="8929688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0" y="2000240"/>
            <a:ext cx="838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4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اللَّهُمَّ صَلِّ وَسَلِّمْ</a:t>
            </a:r>
            <a:r>
              <a:rPr lang="en-US" sz="44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 </a:t>
            </a:r>
            <a:r>
              <a:rPr lang="ar-SA" sz="44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 وَبَارِكْ عَلَى  سَيِّدِنّا مُحَمَّـدٍ 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4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وَ عَلَى آلِـهِ وَصَحْبِهِ أَجْمَعِيْنَ </a:t>
            </a:r>
            <a:endParaRPr lang="en-US" sz="44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533400" y="3968391"/>
            <a:ext cx="7924800" cy="181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sejahtera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ar-SA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Muhammad S.A.W., </a:t>
            </a:r>
            <a:r>
              <a:rPr lang="en-GB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seluruh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GB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0" y="0"/>
            <a:ext cx="9158068" cy="6858000"/>
            <a:chOff x="0" y="0"/>
            <a:chExt cx="9158068" cy="6858000"/>
          </a:xfrm>
        </p:grpSpPr>
        <p:pic>
          <p:nvPicPr>
            <p:cNvPr id="5" name="Picture 3" descr="C:\Users\NADHIRAH\Pictures\wallpaper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28662" y="285728"/>
              <a:ext cx="7500990" cy="45720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softEdge rad="635000"/>
            </a:effec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>
              <a:off x="0" y="2500306"/>
              <a:ext cx="2000232" cy="435769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>
              <a:off x="2357422" y="3286124"/>
              <a:ext cx="2205022" cy="357187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 flipH="1">
              <a:off x="1000100" y="3357562"/>
              <a:ext cx="2205022" cy="35004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softEdge rad="317500"/>
            </a:effec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4929190" y="1785926"/>
              <a:ext cx="4000496" cy="5072074"/>
            </a:xfrm>
            <a:prstGeom prst="ellipse">
              <a:avLst/>
            </a:prstGeom>
            <a:ln>
              <a:noFill/>
            </a:ln>
            <a:effectLst>
              <a:softEdge rad="635000"/>
            </a:effectLst>
          </p:spPr>
        </p:pic>
        <p:sp>
          <p:nvSpPr>
            <p:cNvPr id="11" name="Rectangle 10"/>
            <p:cNvSpPr/>
            <p:nvPr/>
          </p:nvSpPr>
          <p:spPr>
            <a:xfrm>
              <a:off x="14068" y="0"/>
              <a:ext cx="9144000" cy="1027170"/>
            </a:xfrm>
            <a:prstGeom prst="rect">
              <a:avLst/>
            </a:prstGeom>
            <a:gradFill flip="none" rotWithShape="1">
              <a:gsLst>
                <a:gs pos="0">
                  <a:srgbClr val="6600CC">
                    <a:shade val="30000"/>
                    <a:satMod val="115000"/>
                  </a:srgbClr>
                </a:gs>
                <a:gs pos="50000">
                  <a:srgbClr val="6600CC">
                    <a:shade val="67500"/>
                    <a:satMod val="115000"/>
                  </a:srgbClr>
                </a:gs>
                <a:gs pos="100000">
                  <a:srgbClr val="6600CC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0" y="364995"/>
            <a:ext cx="8929688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Wasiat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8596" y="2500306"/>
            <a:ext cx="81852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54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اتَّقُوْا اللهَ وَعَلَى اللهِ فَتَوَكَّلُوْا إِنْ كُنْتُمْ مُؤْمِنِيْنَ</a:t>
            </a:r>
            <a:endParaRPr lang="ms-MY" sz="54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719166" y="4071942"/>
            <a:ext cx="7924800" cy="20642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“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Allah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hendaklah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bertawakkal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sekiranya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benar-benar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beriman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”</a:t>
            </a:r>
            <a:endParaRPr lang="en-GB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0" y="0"/>
            <a:ext cx="9158068" cy="6858000"/>
            <a:chOff x="0" y="0"/>
            <a:chExt cx="9158068" cy="6858000"/>
          </a:xfrm>
        </p:grpSpPr>
        <p:pic>
          <p:nvPicPr>
            <p:cNvPr id="5" name="Picture 3" descr="C:\Users\NADHIRAH\Pictures\wallpaper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28662" y="285728"/>
              <a:ext cx="7500990" cy="45720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softEdge rad="635000"/>
            </a:effec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>
              <a:off x="0" y="2500306"/>
              <a:ext cx="2000232" cy="435769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>
              <a:off x="2357422" y="3286124"/>
              <a:ext cx="2205022" cy="357187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 flipH="1">
              <a:off x="1000100" y="3357562"/>
              <a:ext cx="2205022" cy="35004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softEdge rad="317500"/>
            </a:effec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4929190" y="1785926"/>
              <a:ext cx="4000496" cy="5072074"/>
            </a:xfrm>
            <a:prstGeom prst="ellipse">
              <a:avLst/>
            </a:prstGeom>
            <a:ln>
              <a:noFill/>
            </a:ln>
            <a:effectLst>
              <a:softEdge rad="635000"/>
            </a:effectLst>
          </p:spPr>
        </p:pic>
        <p:sp>
          <p:nvSpPr>
            <p:cNvPr id="11" name="Rectangle 10"/>
            <p:cNvSpPr/>
            <p:nvPr/>
          </p:nvSpPr>
          <p:spPr>
            <a:xfrm>
              <a:off x="14068" y="0"/>
              <a:ext cx="9144000" cy="1027170"/>
            </a:xfrm>
            <a:prstGeom prst="rect">
              <a:avLst/>
            </a:prstGeom>
            <a:gradFill flip="none" rotWithShape="1">
              <a:gsLst>
                <a:gs pos="0">
                  <a:srgbClr val="6600CC">
                    <a:shade val="30000"/>
                    <a:satMod val="115000"/>
                  </a:srgbClr>
                </a:gs>
                <a:gs pos="50000">
                  <a:srgbClr val="6600CC">
                    <a:shade val="67500"/>
                    <a:satMod val="115000"/>
                  </a:srgbClr>
                </a:gs>
                <a:gs pos="100000">
                  <a:srgbClr val="6600CC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71468" y="214290"/>
            <a:ext cx="8929688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Pesanan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57158" y="1428736"/>
            <a:ext cx="8429684" cy="1071570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  <a:alpha val="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Hayati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ajaran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Islam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praktikkan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dalam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kehidupan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seharian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  <a:endParaRPr lang="ms-MY" sz="2800" b="1" dirty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57158" y="2928934"/>
            <a:ext cx="8429684" cy="1285884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  <a:alpha val="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Mantapkan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keimanan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lipatgandakan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amalan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soleh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  <a:endParaRPr lang="ms-MY" sz="2800" b="1" dirty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57158" y="4572008"/>
            <a:ext cx="8429684" cy="1214446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  <a:alpha val="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Perbaiki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elokkan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akhlak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terpuji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dalam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sisa-sisa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baki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hidup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diri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di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dunia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  <a:endParaRPr lang="ms-MY" sz="2800" b="1" dirty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7" name="Curved Right Arrow 16"/>
          <p:cNvSpPr/>
          <p:nvPr/>
        </p:nvSpPr>
        <p:spPr>
          <a:xfrm>
            <a:off x="142844" y="1571612"/>
            <a:ext cx="428628" cy="714380"/>
          </a:xfrm>
          <a:prstGeom prst="curvedRightArrow">
            <a:avLst/>
          </a:prstGeom>
          <a:solidFill>
            <a:srgbClr val="FF99FF"/>
          </a:solidFill>
          <a:ln>
            <a:solidFill>
              <a:schemeClr val="bg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18" name="Curved Right Arrow 17"/>
          <p:cNvSpPr/>
          <p:nvPr/>
        </p:nvSpPr>
        <p:spPr>
          <a:xfrm>
            <a:off x="142844" y="3143248"/>
            <a:ext cx="428628" cy="714380"/>
          </a:xfrm>
          <a:prstGeom prst="curvedRightArrow">
            <a:avLst/>
          </a:prstGeom>
          <a:solidFill>
            <a:srgbClr val="FF99FF"/>
          </a:solidFill>
          <a:ln>
            <a:solidFill>
              <a:schemeClr val="bg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19" name="Curved Right Arrow 18"/>
          <p:cNvSpPr/>
          <p:nvPr/>
        </p:nvSpPr>
        <p:spPr>
          <a:xfrm>
            <a:off x="214282" y="4786322"/>
            <a:ext cx="428628" cy="714380"/>
          </a:xfrm>
          <a:prstGeom prst="curvedRightArrow">
            <a:avLst/>
          </a:prstGeom>
          <a:solidFill>
            <a:srgbClr val="FF99FF"/>
          </a:solidFill>
          <a:ln>
            <a:solidFill>
              <a:schemeClr val="bg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0" y="0"/>
            <a:ext cx="9158068" cy="6858000"/>
            <a:chOff x="0" y="0"/>
            <a:chExt cx="9158068" cy="6858000"/>
          </a:xfrm>
        </p:grpSpPr>
        <p:pic>
          <p:nvPicPr>
            <p:cNvPr id="5" name="Picture 3" descr="C:\Users\NADHIRAH\Pictures\wallpaper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28662" y="285728"/>
              <a:ext cx="7500990" cy="45720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softEdge rad="635000"/>
            </a:effec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>
              <a:off x="0" y="2500306"/>
              <a:ext cx="2000232" cy="435769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>
              <a:off x="2357422" y="3286124"/>
              <a:ext cx="2205022" cy="357187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 flipH="1">
              <a:off x="1000100" y="3357562"/>
              <a:ext cx="2205022" cy="35004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softEdge rad="317500"/>
            </a:effec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4929190" y="1785926"/>
              <a:ext cx="4000496" cy="5072074"/>
            </a:xfrm>
            <a:prstGeom prst="ellipse">
              <a:avLst/>
            </a:prstGeom>
            <a:ln>
              <a:noFill/>
            </a:ln>
            <a:effectLst>
              <a:softEdge rad="635000"/>
            </a:effectLst>
          </p:spPr>
        </p:pic>
        <p:sp>
          <p:nvSpPr>
            <p:cNvPr id="11" name="Rectangle 10"/>
            <p:cNvSpPr/>
            <p:nvPr/>
          </p:nvSpPr>
          <p:spPr>
            <a:xfrm>
              <a:off x="14068" y="0"/>
              <a:ext cx="9144000" cy="1027170"/>
            </a:xfrm>
            <a:prstGeom prst="rect">
              <a:avLst/>
            </a:prstGeom>
            <a:gradFill flip="none" rotWithShape="1">
              <a:gsLst>
                <a:gs pos="0">
                  <a:srgbClr val="6600CC">
                    <a:shade val="30000"/>
                    <a:satMod val="115000"/>
                  </a:srgbClr>
                </a:gs>
                <a:gs pos="50000">
                  <a:srgbClr val="6600CC">
                    <a:shade val="67500"/>
                    <a:satMod val="115000"/>
                  </a:srgbClr>
                </a:gs>
                <a:gs pos="100000">
                  <a:srgbClr val="6600CC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dirty="0"/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285720" y="2357430"/>
            <a:ext cx="8715436" cy="1571636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  <a:alpha val="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Mantapkan</a:t>
            </a:r>
            <a:r>
              <a:rPr lang="en-US" sz="26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keimanan</a:t>
            </a:r>
            <a:r>
              <a:rPr lang="en-US" sz="26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26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istiqamah</a:t>
            </a:r>
            <a:r>
              <a:rPr lang="en-US" sz="26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dalam</a:t>
            </a:r>
            <a:r>
              <a:rPr lang="en-US" sz="26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laksana</a:t>
            </a:r>
            <a:r>
              <a:rPr lang="en-US" sz="26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perintah</a:t>
            </a:r>
            <a:r>
              <a:rPr lang="en-US" sz="26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Allah </a:t>
            </a:r>
            <a:r>
              <a:rPr lang="en-US" sz="26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6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hiasi</a:t>
            </a:r>
            <a:r>
              <a:rPr lang="en-US" sz="26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sahsiah</a:t>
            </a:r>
            <a:r>
              <a:rPr lang="en-US" sz="26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diri</a:t>
            </a:r>
            <a:r>
              <a:rPr lang="en-US" sz="26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dengan</a:t>
            </a:r>
            <a:r>
              <a:rPr lang="en-US" sz="26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akhlak</a:t>
            </a:r>
            <a:r>
              <a:rPr lang="en-US" sz="26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Islam </a:t>
            </a:r>
            <a:r>
              <a:rPr lang="en-US" sz="26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dalam</a:t>
            </a:r>
            <a:r>
              <a:rPr lang="en-US" sz="26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kehidupan</a:t>
            </a:r>
            <a:r>
              <a:rPr lang="en-US" sz="2600" b="1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  <a:r>
              <a:rPr lang="en-US" sz="26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endParaRPr lang="ms-MY" sz="2600" b="1" dirty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468" y="-5672"/>
            <a:ext cx="8929688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Kejayaan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Ummat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adalah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terletak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..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4" name="Curved Right Arrow 13"/>
          <p:cNvSpPr/>
          <p:nvPr/>
        </p:nvSpPr>
        <p:spPr>
          <a:xfrm>
            <a:off x="142844" y="2643182"/>
            <a:ext cx="428628" cy="714380"/>
          </a:xfrm>
          <a:prstGeom prst="curvedRightArrow">
            <a:avLst/>
          </a:prstGeom>
          <a:solidFill>
            <a:srgbClr val="FF99FF"/>
          </a:solidFill>
          <a:ln>
            <a:solidFill>
              <a:schemeClr val="bg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428728" y="1214422"/>
            <a:ext cx="6286544" cy="928694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ernard MT Condensed" pitchFamily="18" charset="0"/>
              </a:rPr>
              <a:t>3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ernard MT Condensed" pitchFamily="18" charset="0"/>
              </a:rPr>
              <a:t> TONGGAK UTAMA ISLAM</a:t>
            </a:r>
            <a:endParaRPr lang="ms-MY" sz="4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Bernard MT Condensed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28564" y="4214818"/>
            <a:ext cx="8143964" cy="1571636"/>
          </a:xfrm>
          <a:prstGeom prst="round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  <a:alpha val="21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Insyaallah</a:t>
            </a:r>
            <a:r>
              <a:rPr lang="en-US" sz="26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…..  Islam </a:t>
            </a:r>
            <a:r>
              <a:rPr lang="en-US" sz="26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berjaya</a:t>
            </a:r>
            <a:r>
              <a:rPr lang="en-US" sz="26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membentuk</a:t>
            </a:r>
            <a:r>
              <a:rPr lang="en-US" sz="26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ummah</a:t>
            </a:r>
            <a:r>
              <a:rPr lang="en-US" sz="26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6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padu</a:t>
            </a:r>
            <a:r>
              <a:rPr lang="en-US" sz="26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26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cemerlang</a:t>
            </a:r>
            <a:r>
              <a:rPr lang="en-US" sz="26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6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kebahagian</a:t>
            </a:r>
            <a:r>
              <a:rPr lang="en-US" sz="26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di</a:t>
            </a:r>
            <a:r>
              <a:rPr lang="en-US" sz="26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dunia</a:t>
            </a:r>
            <a:r>
              <a:rPr lang="en-US" sz="26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6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akhirat</a:t>
            </a:r>
            <a:r>
              <a:rPr lang="en-US" sz="26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  <a:endParaRPr lang="ms-MY" sz="2600" b="1" dirty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0" y="0"/>
            <a:ext cx="9158068" cy="6858000"/>
            <a:chOff x="0" y="0"/>
            <a:chExt cx="9158068" cy="6858000"/>
          </a:xfrm>
        </p:grpSpPr>
        <p:pic>
          <p:nvPicPr>
            <p:cNvPr id="5" name="Picture 3" descr="C:\Users\NADHIRAH\Pictures\wallpaper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28662" y="285728"/>
              <a:ext cx="7500990" cy="45720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softEdge rad="635000"/>
            </a:effec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>
              <a:off x="0" y="2500306"/>
              <a:ext cx="2000232" cy="435769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>
              <a:off x="2357422" y="3286124"/>
              <a:ext cx="2205022" cy="357187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 flipH="1">
              <a:off x="1000100" y="3357562"/>
              <a:ext cx="2205022" cy="35004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softEdge rad="317500"/>
            </a:effec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4929190" y="1785926"/>
              <a:ext cx="4000496" cy="5072074"/>
            </a:xfrm>
            <a:prstGeom prst="ellipse">
              <a:avLst/>
            </a:prstGeom>
            <a:ln>
              <a:noFill/>
            </a:ln>
            <a:effectLst>
              <a:softEdge rad="635000"/>
            </a:effectLst>
          </p:spPr>
        </p:pic>
        <p:sp>
          <p:nvSpPr>
            <p:cNvPr id="11" name="Rectangle 10"/>
            <p:cNvSpPr/>
            <p:nvPr/>
          </p:nvSpPr>
          <p:spPr>
            <a:xfrm>
              <a:off x="14068" y="0"/>
              <a:ext cx="9144000" cy="1027170"/>
            </a:xfrm>
            <a:prstGeom prst="rect">
              <a:avLst/>
            </a:prstGeom>
            <a:gradFill flip="none" rotWithShape="1">
              <a:gsLst>
                <a:gs pos="0">
                  <a:srgbClr val="6600CC">
                    <a:shade val="30000"/>
                    <a:satMod val="115000"/>
                  </a:srgbClr>
                </a:gs>
                <a:gs pos="50000">
                  <a:srgbClr val="6600CC">
                    <a:shade val="67500"/>
                    <a:satMod val="115000"/>
                  </a:srgbClr>
                </a:gs>
                <a:gs pos="100000">
                  <a:srgbClr val="6600CC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71468" y="214290"/>
            <a:ext cx="8929688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Kesimpulan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:-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3" name="Snip Diagonal Corner Rectangle 12"/>
          <p:cNvSpPr/>
          <p:nvPr/>
        </p:nvSpPr>
        <p:spPr>
          <a:xfrm>
            <a:off x="571472" y="1357298"/>
            <a:ext cx="8215370" cy="1214446"/>
          </a:xfrm>
          <a:prstGeom prst="snip2DiagRect">
            <a:avLst/>
          </a:prstGeom>
          <a:gradFill flip="none" rotWithShape="1">
            <a:gsLst>
              <a:gs pos="0">
                <a:srgbClr val="FFCC99">
                  <a:shade val="30000"/>
                  <a:satMod val="115000"/>
                </a:srgbClr>
              </a:gs>
              <a:gs pos="50000">
                <a:srgbClr val="FFCC99">
                  <a:shade val="67500"/>
                  <a:satMod val="115000"/>
                </a:srgbClr>
              </a:gs>
              <a:gs pos="100000">
                <a:srgbClr val="FFCC99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Islam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bukan</a:t>
            </a:r>
            <a:r>
              <a:rPr lang="en-US" sz="24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ajaran</a:t>
            </a:r>
            <a:r>
              <a:rPr lang="en-US" sz="24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tertumpu</a:t>
            </a:r>
            <a:r>
              <a:rPr lang="en-US" sz="24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kepada</a:t>
            </a:r>
            <a:r>
              <a:rPr lang="en-US" sz="24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aspek</a:t>
            </a:r>
            <a:r>
              <a:rPr lang="en-US" sz="24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ibadah</a:t>
            </a:r>
            <a:r>
              <a:rPr lang="en-US" sz="24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tetapi</a:t>
            </a:r>
            <a:r>
              <a:rPr lang="en-US" sz="24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kepelbagaian</a:t>
            </a:r>
            <a:r>
              <a:rPr lang="en-US" sz="24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seperti</a:t>
            </a:r>
            <a:r>
              <a:rPr lang="en-US" sz="24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b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kesarjanaan</a:t>
            </a:r>
            <a:r>
              <a:rPr lang="en-US" sz="24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kebudayaan</a:t>
            </a:r>
            <a:r>
              <a:rPr lang="en-US" sz="24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akal</a:t>
            </a:r>
            <a:r>
              <a:rPr lang="en-US" sz="24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budi</a:t>
            </a:r>
            <a:r>
              <a:rPr lang="en-US" sz="24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dll</a:t>
            </a:r>
            <a:r>
              <a:rPr lang="en-US" sz="24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.  </a:t>
            </a:r>
            <a:endParaRPr lang="ms-MY" sz="2400" dirty="0">
              <a:latin typeface="Arial Black" pitchFamily="34" charset="0"/>
            </a:endParaRPr>
          </a:p>
        </p:txBody>
      </p:sp>
      <p:sp>
        <p:nvSpPr>
          <p:cNvPr id="14" name="Snip Diagonal Corner Rectangle 13"/>
          <p:cNvSpPr/>
          <p:nvPr/>
        </p:nvSpPr>
        <p:spPr>
          <a:xfrm>
            <a:off x="619760" y="3000372"/>
            <a:ext cx="8215370" cy="1214446"/>
          </a:xfrm>
          <a:prstGeom prst="snip2DiagRect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  <a:alpha val="52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Islam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adalah</a:t>
            </a:r>
            <a:r>
              <a:rPr lang="en-US" sz="24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agama yang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syumul</a:t>
            </a:r>
            <a:r>
              <a:rPr lang="en-US" sz="24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lengkap</a:t>
            </a:r>
            <a:r>
              <a:rPr lang="en-US" sz="24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4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selari</a:t>
            </a:r>
            <a:r>
              <a:rPr lang="en-US" sz="24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sepanjang</a:t>
            </a:r>
            <a:r>
              <a:rPr lang="en-US" sz="24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zaman</a:t>
            </a:r>
            <a:r>
              <a:rPr lang="en-US" sz="24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  <a:endParaRPr lang="ms-MY" sz="2400" dirty="0">
              <a:latin typeface="Arial Black" pitchFamily="34" charset="0"/>
            </a:endParaRPr>
          </a:p>
        </p:txBody>
      </p:sp>
      <p:sp>
        <p:nvSpPr>
          <p:cNvPr id="15" name="Snip Diagonal Corner Rectangle 14"/>
          <p:cNvSpPr/>
          <p:nvPr/>
        </p:nvSpPr>
        <p:spPr>
          <a:xfrm>
            <a:off x="571472" y="4643446"/>
            <a:ext cx="8215370" cy="1214446"/>
          </a:xfrm>
          <a:prstGeom prst="snip2DiagRect">
            <a:avLst/>
          </a:prstGeom>
          <a:gradFill flip="none" rotWithShape="1">
            <a:gsLst>
              <a:gs pos="0">
                <a:srgbClr val="FF9900">
                  <a:shade val="30000"/>
                  <a:satMod val="115000"/>
                  <a:alpha val="36000"/>
                </a:srgbClr>
              </a:gs>
              <a:gs pos="50000">
                <a:srgbClr val="FF9900">
                  <a:shade val="67500"/>
                  <a:satMod val="115000"/>
                </a:srgbClr>
              </a:gs>
              <a:gs pos="100000">
                <a:srgbClr val="FF9900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Janji-janji</a:t>
            </a:r>
            <a:r>
              <a:rPr lang="en-US" sz="24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Allah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kepada</a:t>
            </a:r>
            <a:r>
              <a:rPr lang="en-US" sz="24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setiap</a:t>
            </a:r>
            <a:r>
              <a:rPr lang="en-US" sz="24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manusia</a:t>
            </a:r>
            <a:r>
              <a:rPr lang="en-US" sz="24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beriman</a:t>
            </a:r>
            <a:r>
              <a:rPr lang="en-US" sz="24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4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beramal</a:t>
            </a:r>
            <a:r>
              <a:rPr lang="en-US" sz="24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akan</a:t>
            </a:r>
            <a:r>
              <a:rPr lang="en-US" sz="24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dikurnia</a:t>
            </a:r>
            <a:r>
              <a:rPr lang="en-US" sz="24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ganjaran</a:t>
            </a:r>
            <a:r>
              <a:rPr lang="en-US" sz="24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berganda</a:t>
            </a:r>
            <a:r>
              <a:rPr lang="en-US" sz="24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di</a:t>
            </a:r>
            <a:r>
              <a:rPr lang="en-US" sz="24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akhirat</a:t>
            </a:r>
            <a:r>
              <a:rPr lang="en-US" sz="24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  <a:endParaRPr lang="ms-MY" sz="24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0" y="0"/>
            <a:ext cx="9158068" cy="6858000"/>
            <a:chOff x="0" y="0"/>
            <a:chExt cx="9158068" cy="6858000"/>
          </a:xfrm>
        </p:grpSpPr>
        <p:pic>
          <p:nvPicPr>
            <p:cNvPr id="5" name="Picture 3" descr="C:\Users\NADHIRAH\Pictures\wallpaper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28662" y="285728"/>
              <a:ext cx="7500990" cy="45720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softEdge rad="635000"/>
            </a:effec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>
              <a:off x="0" y="2500306"/>
              <a:ext cx="2000232" cy="435769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>
              <a:off x="2357422" y="3286124"/>
              <a:ext cx="2205022" cy="357187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 flipH="1">
              <a:off x="1000100" y="3357562"/>
              <a:ext cx="2205022" cy="35004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softEdge rad="317500"/>
            </a:effec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4929190" y="1785926"/>
              <a:ext cx="4000496" cy="5072074"/>
            </a:xfrm>
            <a:prstGeom prst="ellipse">
              <a:avLst/>
            </a:prstGeom>
            <a:ln>
              <a:noFill/>
            </a:ln>
            <a:effectLst>
              <a:softEdge rad="635000"/>
            </a:effectLst>
          </p:spPr>
        </p:pic>
        <p:sp>
          <p:nvSpPr>
            <p:cNvPr id="11" name="Rectangle 10"/>
            <p:cNvSpPr/>
            <p:nvPr/>
          </p:nvSpPr>
          <p:spPr>
            <a:xfrm>
              <a:off x="14068" y="0"/>
              <a:ext cx="9144000" cy="1027170"/>
            </a:xfrm>
            <a:prstGeom prst="rect">
              <a:avLst/>
            </a:prstGeom>
            <a:gradFill flip="none" rotWithShape="1">
              <a:gsLst>
                <a:gs pos="0">
                  <a:srgbClr val="6600CC">
                    <a:shade val="30000"/>
                    <a:satMod val="115000"/>
                  </a:srgbClr>
                </a:gs>
                <a:gs pos="50000">
                  <a:srgbClr val="6600CC">
                    <a:shade val="67500"/>
                    <a:satMod val="115000"/>
                  </a:srgbClr>
                </a:gs>
                <a:gs pos="100000">
                  <a:srgbClr val="6600CC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214282" y="48260"/>
            <a:ext cx="6572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Taala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85728"/>
            <a:ext cx="8786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Surah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 Al-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Baqarah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,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Ayat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 277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itchFamily="66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19694" y="4106749"/>
            <a:ext cx="8929718" cy="2679837"/>
          </a:xfrm>
          <a:prstGeom prst="rect">
            <a:avLst/>
          </a:prstGeom>
          <a:solidFill>
            <a:srgbClr val="0070C0">
              <a:alpha val="44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Maksudnya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:-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“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orang-orang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beriman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beramal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soleh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mengerjakan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solat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serta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memberikan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zakat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mereka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beroleh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pahala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sisi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mereka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tidak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ada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kebimbangan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(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dari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berlakunya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sesuatu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tidak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baik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terhadap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mereka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mereka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pula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tidak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berdukacita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”.</a:t>
            </a:r>
            <a:endParaRPr lang="en-GB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4282" y="1448218"/>
            <a:ext cx="850112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400" b="1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إِنَّ الَّذِينَ آمَنُواْ وَعَمِلُواْ الصَّالِحَاتِ وَأَقَامُواْ الصَّلاَةَ وَآتَوُاْ الزَّكَاةَ لَهُمْ أَجْرُهُمْ عِندَ رَبِّهِمْ وَلاَ خَوْفٌ عَلَيْهِمْ وَلاَ هُمْ يَحْزَنُونَ </a:t>
            </a:r>
            <a:endParaRPr lang="en-US" sz="4400" b="1" dirty="0">
              <a:ln>
                <a:solidFill>
                  <a:srgbClr val="FFC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0" y="0"/>
            <a:ext cx="9158068" cy="6858000"/>
            <a:chOff x="0" y="0"/>
            <a:chExt cx="9158068" cy="6858000"/>
          </a:xfrm>
        </p:grpSpPr>
        <p:pic>
          <p:nvPicPr>
            <p:cNvPr id="5" name="Picture 3" descr="C:\Users\NADHIRAH\Pictures\wallpaper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28662" y="285728"/>
              <a:ext cx="7500990" cy="45720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softEdge rad="635000"/>
            </a:effec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>
              <a:off x="0" y="2500306"/>
              <a:ext cx="2000232" cy="435769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>
              <a:off x="2357422" y="3286124"/>
              <a:ext cx="2205022" cy="357187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 flipH="1">
              <a:off x="1000100" y="3357562"/>
              <a:ext cx="2205022" cy="35004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softEdge rad="317500"/>
            </a:effec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4929190" y="1785926"/>
              <a:ext cx="4000496" cy="5072074"/>
            </a:xfrm>
            <a:prstGeom prst="ellipse">
              <a:avLst/>
            </a:prstGeom>
            <a:ln>
              <a:noFill/>
            </a:ln>
            <a:effectLst>
              <a:softEdge rad="635000"/>
            </a:effectLst>
          </p:spPr>
        </p:pic>
        <p:sp>
          <p:nvSpPr>
            <p:cNvPr id="11" name="Rectangle 10"/>
            <p:cNvSpPr/>
            <p:nvPr/>
          </p:nvSpPr>
          <p:spPr>
            <a:xfrm>
              <a:off x="14068" y="0"/>
              <a:ext cx="9144000" cy="1027170"/>
            </a:xfrm>
            <a:prstGeom prst="rect">
              <a:avLst/>
            </a:prstGeom>
            <a:gradFill flip="none" rotWithShape="1">
              <a:gsLst>
                <a:gs pos="0">
                  <a:srgbClr val="6600CC">
                    <a:shade val="30000"/>
                    <a:satMod val="115000"/>
                  </a:srgbClr>
                </a:gs>
                <a:gs pos="50000">
                  <a:srgbClr val="6600CC">
                    <a:shade val="67500"/>
                    <a:satMod val="115000"/>
                  </a:srgbClr>
                </a:gs>
                <a:gs pos="100000">
                  <a:srgbClr val="6600CC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142844" y="2147067"/>
            <a:ext cx="8763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66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إِنَّ اللهَ وَمَلآئِكَتَهُ يُصَلُّونَ عَلَى النَّبِيِّ </a:t>
            </a:r>
            <a:endParaRPr lang="en-US" sz="66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  <a:p>
            <a:pPr algn="ctr" rtl="1"/>
            <a:r>
              <a:rPr lang="ar-SA" sz="66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Traditional Arabic" pitchFamily="2" charset="-78"/>
                <a:cs typeface="Traditional Arabic" pitchFamily="2" charset="-78"/>
              </a:rPr>
              <a:t>يَآ أَيُّهَا الَّذِينَ ءَامَنُوا صَلُّوا عَلَيْهِ وَسَلِّمُوا تَسْلِيمًا </a:t>
            </a:r>
            <a:endParaRPr lang="ms-MY" sz="66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28596" y="-24"/>
            <a:ext cx="8229600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Firman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 Allah ……</a:t>
            </a:r>
            <a:endParaRPr kumimoji="0" lang="en-US" sz="28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71472" y="285728"/>
            <a:ext cx="8229600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Arial" pitchFamily="34" charset="0"/>
              </a:rPr>
              <a:t>Surah</a:t>
            </a:r>
            <a:r>
              <a:rPr kumimoji="0" lang="en-US" sz="36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Arial" pitchFamily="34" charset="0"/>
              </a:rPr>
              <a:t> Al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Arial" pitchFamily="34" charset="0"/>
              </a:rPr>
              <a:t>Ahzab</a:t>
            </a:r>
            <a:r>
              <a:rPr kumimoji="0" lang="en-US" sz="36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Arial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Arial" pitchFamily="34" charset="0"/>
              </a:rPr>
              <a:t>Ayat</a:t>
            </a:r>
            <a:r>
              <a:rPr kumimoji="0" lang="en-US" sz="36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Arial" pitchFamily="34" charset="0"/>
              </a:rPr>
              <a:t> 56 </a:t>
            </a:r>
            <a:endParaRPr kumimoji="0" lang="en-US" sz="28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0"/>
            <a:ext cx="9158068" cy="6858000"/>
            <a:chOff x="0" y="0"/>
            <a:chExt cx="9158068" cy="6858000"/>
          </a:xfrm>
        </p:grpSpPr>
        <p:pic>
          <p:nvPicPr>
            <p:cNvPr id="5" name="Picture 3" descr="C:\Users\NADHIRAH\Pictures\wallpaper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28662" y="285728"/>
              <a:ext cx="7500990" cy="45720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softEdge rad="635000"/>
            </a:effec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>
              <a:off x="0" y="2500306"/>
              <a:ext cx="2000232" cy="435769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>
              <a:off x="2357422" y="3286124"/>
              <a:ext cx="2205022" cy="357187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 flipH="1">
              <a:off x="1000100" y="3357562"/>
              <a:ext cx="2205022" cy="35004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softEdge rad="317500"/>
            </a:effec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4929190" y="1785926"/>
              <a:ext cx="4000496" cy="5072074"/>
            </a:xfrm>
            <a:prstGeom prst="ellipse">
              <a:avLst/>
            </a:prstGeom>
            <a:ln>
              <a:noFill/>
            </a:ln>
            <a:effectLst>
              <a:softEdge rad="635000"/>
            </a:effectLst>
          </p:spPr>
        </p:pic>
        <p:sp>
          <p:nvSpPr>
            <p:cNvPr id="11" name="Rectangle 10"/>
            <p:cNvSpPr/>
            <p:nvPr/>
          </p:nvSpPr>
          <p:spPr>
            <a:xfrm>
              <a:off x="14068" y="0"/>
              <a:ext cx="9144000" cy="1027170"/>
            </a:xfrm>
            <a:prstGeom prst="rect">
              <a:avLst/>
            </a:prstGeom>
            <a:gradFill flip="none" rotWithShape="1">
              <a:gsLst>
                <a:gs pos="0">
                  <a:srgbClr val="6600CC">
                    <a:shade val="30000"/>
                    <a:satMod val="115000"/>
                  </a:srgbClr>
                </a:gs>
                <a:gs pos="50000">
                  <a:srgbClr val="6600CC">
                    <a:shade val="67500"/>
                    <a:satMod val="115000"/>
                  </a:srgbClr>
                </a:gs>
                <a:gs pos="100000">
                  <a:srgbClr val="6600CC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-32" y="214290"/>
            <a:ext cx="88392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28596" y="2440726"/>
            <a:ext cx="807720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2000" b="1" dirty="0">
                <a:ln w="3175" cmpd="sng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اَلْحَمْدُ لِلَّهِ</a:t>
            </a:r>
            <a:endParaRPr lang="en-US" sz="12000" b="1" dirty="0">
              <a:ln w="3175" cmpd="sng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400" y="4443249"/>
            <a:ext cx="7164103" cy="1200329"/>
          </a:xfrm>
          <a:prstGeom prst="rect">
            <a:avLst/>
          </a:prstGeom>
          <a:noFill/>
          <a:ln w="57150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0" y="0"/>
            <a:ext cx="9158068" cy="6858000"/>
            <a:chOff x="0" y="0"/>
            <a:chExt cx="9158068" cy="6858000"/>
          </a:xfrm>
        </p:grpSpPr>
        <p:pic>
          <p:nvPicPr>
            <p:cNvPr id="5" name="Picture 3" descr="C:\Users\NADHIRAH\Pictures\wallpaper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28662" y="285728"/>
              <a:ext cx="7500990" cy="45720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softEdge rad="635000"/>
            </a:effec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>
              <a:off x="0" y="2500306"/>
              <a:ext cx="2000232" cy="435769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>
              <a:off x="2357422" y="3286124"/>
              <a:ext cx="2205022" cy="357187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 flipH="1">
              <a:off x="1000100" y="3357562"/>
              <a:ext cx="2205022" cy="35004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softEdge rad="317500"/>
            </a:effec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4929222" y="1785926"/>
              <a:ext cx="4000496" cy="5072074"/>
            </a:xfrm>
            <a:prstGeom prst="ellipse">
              <a:avLst/>
            </a:prstGeom>
            <a:ln>
              <a:noFill/>
            </a:ln>
            <a:effectLst>
              <a:softEdge rad="635000"/>
            </a:effectLst>
          </p:spPr>
        </p:pic>
        <p:sp>
          <p:nvSpPr>
            <p:cNvPr id="11" name="Rectangle 10"/>
            <p:cNvSpPr/>
            <p:nvPr/>
          </p:nvSpPr>
          <p:spPr>
            <a:xfrm>
              <a:off x="14068" y="0"/>
              <a:ext cx="9144000" cy="1027170"/>
            </a:xfrm>
            <a:prstGeom prst="rect">
              <a:avLst/>
            </a:prstGeom>
            <a:gradFill flip="none" rotWithShape="1">
              <a:gsLst>
                <a:gs pos="0">
                  <a:srgbClr val="6600CC">
                    <a:shade val="30000"/>
                    <a:satMod val="115000"/>
                  </a:srgbClr>
                </a:gs>
                <a:gs pos="50000">
                  <a:srgbClr val="6600CC">
                    <a:shade val="67500"/>
                    <a:satMod val="115000"/>
                  </a:srgbClr>
                </a:gs>
                <a:gs pos="100000">
                  <a:srgbClr val="6600CC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514376" y="1785926"/>
            <a:ext cx="827246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“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2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Dan 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Para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Malaikat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Sentiasa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(Muhammad), </a:t>
            </a:r>
            <a:endParaRPr lang="en-US" sz="2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Wahai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Beriman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!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Berselawatlah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Ucapkanlah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Salam Sejahtera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Penghormatan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Sepenuhnya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”.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8658" y="214290"/>
            <a:ext cx="56435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Maksudnya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:-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lawa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1508123"/>
            <a:ext cx="8143900" cy="4278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500298" y="142876"/>
            <a:ext cx="3214678" cy="78579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chemeClr val="bg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Selawat</a:t>
            </a:r>
            <a:endParaRPr lang="ms-MY" sz="2800" b="1" dirty="0">
              <a:ln>
                <a:solidFill>
                  <a:schemeClr val="bg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714488"/>
            <a:ext cx="8472518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kern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وَارْضَ اللَّهُمَّ عَنِ الْخُلَفَآءِ الرَّاشِدِيْن وَعَنْ بَقِيَّةِ الصَّحَابَةِ وَالْقَرَابَةِ أَجْمَعِيْن وَالتَّابِعِيْنَ وَتَابِعِي التَّابِعِيْنَ لَهُمْ بِإِحْسَانٍ إِلىَ يَوْمِ الدِّيْن. </a:t>
            </a:r>
            <a:endParaRPr lang="en-MY" sz="4800" kern="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87336" y="4286256"/>
            <a:ext cx="8251864" cy="21431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Ya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Allah,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Kurniakanlah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Keredhaan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Kepada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Khulafa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’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Rasyidin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Dan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Sahabat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Seluruhnya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Serta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Para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Tabiin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Dengan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Ihsan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Hingga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Hari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Kemudian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85720" y="142852"/>
            <a:ext cx="3214678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 smtClean="0">
                <a:ln>
                  <a:solidFill>
                    <a:schemeClr val="bg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Doa</a:t>
            </a:r>
            <a:r>
              <a:rPr lang="en-US" sz="5400" b="1" dirty="0" smtClean="0">
                <a:ln>
                  <a:solidFill>
                    <a:schemeClr val="bg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:-</a:t>
            </a:r>
            <a:endParaRPr lang="ms-MY" sz="5400" b="1" dirty="0">
              <a:ln>
                <a:solidFill>
                  <a:schemeClr val="bg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5720" y="142852"/>
            <a:ext cx="3214678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 smtClean="0">
                <a:ln>
                  <a:solidFill>
                    <a:schemeClr val="bg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Doa</a:t>
            </a:r>
            <a:r>
              <a:rPr lang="en-US" sz="5400" b="1" dirty="0" smtClean="0">
                <a:ln>
                  <a:solidFill>
                    <a:schemeClr val="bg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:-</a:t>
            </a:r>
            <a:endParaRPr lang="ms-MY" sz="5400" b="1" dirty="0">
              <a:ln>
                <a:solidFill>
                  <a:schemeClr val="bg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1785926"/>
            <a:ext cx="855345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ar-SA" sz="4800" b="1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اَلَّلهُمَّ اغفِر لِلمُسلِمِينَ وَالْمُسلِمَاتِ وِالْمُؤمِنينَ وَالْمُؤمِنَاتِ اﻷَحياَءِ مِنهُم وَاﻷَموَاتِ</a:t>
            </a:r>
            <a:endParaRPr lang="en-US" sz="4800" dirty="0">
              <a:ln w="12700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57200" y="4046148"/>
            <a:ext cx="8458200" cy="213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Ya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Allah,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Ampunkanlah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Dosa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Golongan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Muslimin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Dan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Muslimat,mu’minin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Dan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Mu’minaat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Samada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Yang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Masih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Hidup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Atau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Yang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Telah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Mati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152400" y="428604"/>
            <a:ext cx="883920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4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</a:t>
            </a:r>
            <a:r>
              <a:rPr lang="en-US" sz="3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Allah,</a:t>
            </a:r>
          </a:p>
          <a:p>
            <a:pPr algn="ctr">
              <a:defRPr/>
            </a:pPr>
            <a:r>
              <a:rPr lang="en-US" sz="34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Seri </a:t>
            </a:r>
            <a:r>
              <a:rPr lang="en-US" sz="34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Paduka</a:t>
            </a:r>
            <a:r>
              <a:rPr lang="en-US" sz="3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Baginda</a:t>
            </a:r>
            <a:r>
              <a:rPr lang="en-US" sz="3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4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Dipertuan</a:t>
            </a:r>
            <a:r>
              <a:rPr lang="en-US" sz="3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Agong</a:t>
            </a:r>
            <a:r>
              <a:rPr lang="en-US" sz="3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en-US" sz="3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 </a:t>
            </a:r>
            <a:r>
              <a:rPr lang="en-US" sz="34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Wathiqu</a:t>
            </a:r>
            <a:r>
              <a:rPr lang="en-US" sz="3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Billah</a:t>
            </a:r>
            <a:r>
              <a:rPr lang="en-US" sz="3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Tuanku</a:t>
            </a:r>
            <a:r>
              <a:rPr lang="en-US" sz="3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Mizan</a:t>
            </a:r>
            <a:r>
              <a:rPr lang="en-US" sz="3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Zainal</a:t>
            </a:r>
            <a:r>
              <a:rPr lang="en-US" sz="3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Abidin</a:t>
            </a:r>
            <a:r>
              <a:rPr lang="en-US" sz="3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en-US" sz="34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Ibni</a:t>
            </a:r>
            <a:r>
              <a:rPr lang="en-US" sz="3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 </a:t>
            </a:r>
            <a:r>
              <a:rPr lang="en-US" sz="34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Marhum</a:t>
            </a:r>
            <a:r>
              <a:rPr lang="en-US" sz="3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Sultan Mahmud </a:t>
            </a:r>
          </a:p>
          <a:p>
            <a:pPr algn="ctr">
              <a:defRPr/>
            </a:pPr>
            <a:r>
              <a:rPr lang="en-US" sz="3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 </a:t>
            </a:r>
            <a:r>
              <a:rPr lang="en-US" sz="34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Muktafibillah</a:t>
            </a:r>
            <a:r>
              <a:rPr lang="en-US" sz="3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Shah Dan Seri </a:t>
            </a:r>
            <a:r>
              <a:rPr lang="en-US" sz="34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Paduka</a:t>
            </a:r>
            <a:r>
              <a:rPr lang="en-US" sz="3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Baginda</a:t>
            </a:r>
            <a:r>
              <a:rPr lang="en-US" sz="3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Raja </a:t>
            </a:r>
            <a:r>
              <a:rPr lang="en-US" sz="34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Permaisuri</a:t>
            </a:r>
            <a:r>
              <a:rPr lang="en-US" sz="3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Agong</a:t>
            </a:r>
            <a:r>
              <a:rPr lang="en-US" sz="3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Tuanku</a:t>
            </a:r>
            <a:r>
              <a:rPr lang="en-US" sz="3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Nur</a:t>
            </a:r>
            <a:r>
              <a:rPr lang="en-US" sz="3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Zahirah</a:t>
            </a:r>
            <a:r>
              <a:rPr lang="en-US" sz="3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 </a:t>
            </a:r>
            <a:r>
              <a:rPr lang="en-US" sz="34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Zuriat-zuriatnya</a:t>
            </a:r>
            <a:r>
              <a:rPr lang="en-US" sz="3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Serta </a:t>
            </a:r>
            <a:r>
              <a:rPr lang="en-US" sz="34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Kaum</a:t>
            </a:r>
            <a:r>
              <a:rPr lang="en-US" sz="3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Kerabatnya</a:t>
            </a:r>
            <a:r>
              <a:rPr lang="en-US" sz="3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en-US" sz="3400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7"/>
          <p:cNvSpPr txBox="1">
            <a:spLocks noChangeArrowheads="1"/>
          </p:cNvSpPr>
          <p:nvPr/>
        </p:nvSpPr>
        <p:spPr bwMode="auto">
          <a:xfrm>
            <a:off x="152400" y="322263"/>
            <a:ext cx="8839200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algn="ctr">
              <a:tabLst>
                <a:tab pos="3544888" algn="l"/>
              </a:tabLst>
              <a:defRPr/>
            </a:pPr>
            <a:r>
              <a:rPr lang="en-US" sz="32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</a:t>
            </a:r>
            <a:r>
              <a:rPr lang="en-US" sz="32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Allah,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2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2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Pemangku</a:t>
            </a:r>
            <a:r>
              <a:rPr lang="en-US" sz="32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Raja, </a:t>
            </a:r>
            <a:r>
              <a:rPr lang="en-US" sz="32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Tengku</a:t>
            </a:r>
            <a:r>
              <a:rPr lang="en-US" sz="32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Mohammad Ismail </a:t>
            </a:r>
            <a:r>
              <a:rPr lang="en-US" sz="32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Ibna</a:t>
            </a:r>
            <a:r>
              <a:rPr lang="en-US" sz="32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2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Al-</a:t>
            </a:r>
            <a:r>
              <a:rPr lang="en-US" sz="32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Wathiqi</a:t>
            </a:r>
            <a:r>
              <a:rPr lang="en-US" sz="32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Billah</a:t>
            </a:r>
            <a:r>
              <a:rPr lang="en-US" sz="32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Sultan </a:t>
            </a:r>
            <a:r>
              <a:rPr lang="en-US" sz="32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Mizan</a:t>
            </a:r>
            <a:r>
              <a:rPr lang="en-US" sz="32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2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Zainal</a:t>
            </a:r>
            <a:r>
              <a:rPr lang="en-US" sz="32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Abidin</a:t>
            </a:r>
            <a:r>
              <a:rPr lang="en-US" sz="32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  <a:p>
            <a:pPr algn="ctr">
              <a:tabLst>
                <a:tab pos="3544888" algn="l"/>
              </a:tabLst>
              <a:defRPr/>
            </a:pPr>
            <a:endParaRPr lang="en-US" sz="32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tabLst>
                <a:tab pos="3544888" algn="l"/>
              </a:tabLst>
              <a:defRPr/>
            </a:pPr>
            <a:r>
              <a:rPr lang="en-US" sz="32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 </a:t>
            </a:r>
            <a:r>
              <a:rPr lang="en-US" sz="32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2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Jua</a:t>
            </a:r>
            <a:r>
              <a:rPr lang="en-US" sz="32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Pemimpin-Pemimpinnya</a:t>
            </a:r>
            <a:r>
              <a:rPr lang="en-US" sz="32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2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Ulama-Ulamanya</a:t>
            </a:r>
            <a:r>
              <a:rPr lang="en-US" sz="32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2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Pekerja-Pekerja</a:t>
            </a:r>
            <a:r>
              <a:rPr lang="en-US" sz="32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Serta </a:t>
            </a:r>
            <a:r>
              <a:rPr lang="en-US" sz="32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Seluruh</a:t>
            </a:r>
            <a:r>
              <a:rPr lang="en-US" sz="32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Rakyatnya</a:t>
            </a:r>
            <a:r>
              <a:rPr lang="en-US" sz="32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Dari </a:t>
            </a:r>
            <a:r>
              <a:rPr lang="en-US" sz="32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Kalangan</a:t>
            </a:r>
            <a:r>
              <a:rPr lang="en-US" sz="32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Umat</a:t>
            </a:r>
            <a:r>
              <a:rPr lang="en-US" sz="32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US" sz="32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32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RahmatMu</a:t>
            </a:r>
            <a:r>
              <a:rPr lang="en-US" sz="32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2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Wahai</a:t>
            </a:r>
            <a:r>
              <a:rPr lang="en-US" sz="32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Tuhan</a:t>
            </a:r>
            <a:r>
              <a:rPr lang="en-US" sz="32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2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Maha</a:t>
            </a:r>
            <a:r>
              <a:rPr lang="en-US" sz="32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Penyayang</a:t>
            </a:r>
            <a:r>
              <a:rPr lang="en-US" sz="32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5720" y="142852"/>
            <a:ext cx="3214678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 smtClean="0">
                <a:ln>
                  <a:solidFill>
                    <a:schemeClr val="bg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Doa</a:t>
            </a:r>
            <a:r>
              <a:rPr lang="en-US" sz="5400" b="1" dirty="0" smtClean="0">
                <a:ln>
                  <a:solidFill>
                    <a:schemeClr val="bg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:-</a:t>
            </a:r>
            <a:endParaRPr lang="ms-MY" sz="5400" b="1" dirty="0">
              <a:ln>
                <a:solidFill>
                  <a:schemeClr val="bg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Box 57"/>
          <p:cNvSpPr txBox="1">
            <a:spLocks noChangeArrowheads="1"/>
          </p:cNvSpPr>
          <p:nvPr/>
        </p:nvSpPr>
        <p:spPr bwMode="auto">
          <a:xfrm>
            <a:off x="152400" y="1643050"/>
            <a:ext cx="88392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algn="ctr">
              <a:tabLst>
                <a:tab pos="3544888" algn="l"/>
              </a:tabLst>
              <a:defRPr/>
            </a:pP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Perteguhkanlah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iman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menghadapi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segala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dugaan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cabaran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halangan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kehidupan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Rahman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hamba-hambamu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memohon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agar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dikekalkan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keamanan,kedamaian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kehidupan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kurniakanlah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rezeki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halal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lagi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baik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seluruh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ahli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keluarga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5720" y="142852"/>
            <a:ext cx="3214678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 smtClean="0">
                <a:ln>
                  <a:solidFill>
                    <a:schemeClr val="bg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Doa</a:t>
            </a:r>
            <a:r>
              <a:rPr lang="en-US" sz="5400" b="1" dirty="0" smtClean="0">
                <a:ln>
                  <a:solidFill>
                    <a:schemeClr val="bg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:-</a:t>
            </a:r>
            <a:endParaRPr lang="ms-MY" sz="5400" b="1" dirty="0">
              <a:ln>
                <a:solidFill>
                  <a:schemeClr val="bg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Box 57"/>
          <p:cNvSpPr txBox="1">
            <a:spLocks noChangeArrowheads="1"/>
          </p:cNvSpPr>
          <p:nvPr/>
        </p:nvSpPr>
        <p:spPr bwMode="auto">
          <a:xfrm>
            <a:off x="152400" y="1349953"/>
            <a:ext cx="883920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algn="ctr">
              <a:tabLst>
                <a:tab pos="3544888" algn="l"/>
              </a:tabLst>
              <a:defRPr/>
            </a:pPr>
            <a:r>
              <a:rPr lang="en-US" sz="2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</a:t>
            </a: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Hindarilah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sebarang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bala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bencana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mala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petaka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wabak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penyakit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berjangkit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khususnya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penyakit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selsema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babi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sedang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menular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negeri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negara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akhir-akhir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ini.Selamatkanlah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segala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bahaya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musibah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ketahui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kedatangannya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2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</a:t>
            </a: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…</a:t>
            </a:r>
            <a:r>
              <a:rPr lang="en-US" sz="2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Telah</a:t>
            </a: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Menzalimi</a:t>
            </a: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Diri</a:t>
            </a: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Sendiri</a:t>
            </a: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Dan </a:t>
            </a:r>
            <a:r>
              <a:rPr lang="en-US" sz="2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Sekiranya</a:t>
            </a: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Engkau</a:t>
            </a: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Mengampunkan</a:t>
            </a: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Dan </a:t>
            </a:r>
            <a:r>
              <a:rPr lang="en-US" sz="2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Merahmati</a:t>
            </a: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Nescaya</a:t>
            </a: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Menjadi</a:t>
            </a: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Rugi</a:t>
            </a: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  <a:p>
            <a:pPr algn="ctr">
              <a:tabLst>
                <a:tab pos="3544888" algn="l"/>
              </a:tabLst>
              <a:defRPr/>
            </a:pPr>
            <a:endParaRPr lang="en-US" sz="26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0" y="0"/>
            <a:ext cx="9158068" cy="6858000"/>
            <a:chOff x="0" y="0"/>
            <a:chExt cx="9158068" cy="6858000"/>
          </a:xfrm>
        </p:grpSpPr>
        <p:pic>
          <p:nvPicPr>
            <p:cNvPr id="5" name="Picture 3" descr="C:\Users\NADHIRAH\Pictures\wallpaper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28662" y="285728"/>
              <a:ext cx="7500990" cy="45720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softEdge rad="635000"/>
            </a:effec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>
              <a:off x="0" y="2500306"/>
              <a:ext cx="2000232" cy="435769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>
              <a:off x="2357422" y="3286124"/>
              <a:ext cx="2205022" cy="357187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 flipH="1">
              <a:off x="1000100" y="3357562"/>
              <a:ext cx="2205022" cy="35004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softEdge rad="317500"/>
            </a:effec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4929190" y="1785926"/>
              <a:ext cx="4000496" cy="5072074"/>
            </a:xfrm>
            <a:prstGeom prst="ellipse">
              <a:avLst/>
            </a:prstGeom>
            <a:ln>
              <a:noFill/>
            </a:ln>
            <a:effectLst>
              <a:softEdge rad="635000"/>
            </a:effectLst>
          </p:spPr>
        </p:pic>
        <p:sp>
          <p:nvSpPr>
            <p:cNvPr id="11" name="Rectangle 10"/>
            <p:cNvSpPr/>
            <p:nvPr/>
          </p:nvSpPr>
          <p:spPr>
            <a:xfrm>
              <a:off x="14068" y="0"/>
              <a:ext cx="9144000" cy="1027170"/>
            </a:xfrm>
            <a:prstGeom prst="rect">
              <a:avLst/>
            </a:prstGeom>
            <a:gradFill flip="none" rotWithShape="1">
              <a:gsLst>
                <a:gs pos="0">
                  <a:srgbClr val="6600CC">
                    <a:shade val="30000"/>
                    <a:satMod val="115000"/>
                  </a:srgbClr>
                </a:gs>
                <a:gs pos="50000">
                  <a:srgbClr val="6600CC">
                    <a:shade val="67500"/>
                    <a:satMod val="115000"/>
                  </a:srgbClr>
                </a:gs>
                <a:gs pos="100000">
                  <a:srgbClr val="6600CC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381000" y="71414"/>
            <a:ext cx="8382000" cy="9144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Wahai</a:t>
            </a:r>
            <a:r>
              <a:rPr lang="en-US" sz="5400" b="1" dirty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</a:t>
            </a:r>
            <a:r>
              <a:rPr lang="en-US" sz="5400" b="1" dirty="0" err="1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Hamba-hamba</a:t>
            </a:r>
            <a:r>
              <a:rPr lang="en-US" sz="5400" b="1" dirty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Allah….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3400" y="1357298"/>
            <a:ext cx="82296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menyuruh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berlaku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adil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berbuat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kebaikan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memberi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bantuan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kaum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kerabat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melarang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daripada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melakukan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perbuatan-perbuatan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keji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mungkar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kezaliman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mengajar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suruhan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larangannya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supaya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mengambil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peringatan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mematuhinya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0" y="0"/>
            <a:ext cx="9158068" cy="6858000"/>
            <a:chOff x="0" y="0"/>
            <a:chExt cx="9158068" cy="6858000"/>
          </a:xfrm>
        </p:grpSpPr>
        <p:pic>
          <p:nvPicPr>
            <p:cNvPr id="5" name="Picture 3" descr="C:\Users\NADHIRAH\Pictures\wallpaper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28662" y="285728"/>
              <a:ext cx="7500990" cy="45720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softEdge rad="635000"/>
            </a:effec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>
              <a:off x="0" y="2500306"/>
              <a:ext cx="2000232" cy="435769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>
              <a:off x="2357422" y="3286124"/>
              <a:ext cx="2205022" cy="357187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 flipH="1">
              <a:off x="1000100" y="3357562"/>
              <a:ext cx="2205022" cy="35004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softEdge rad="317500"/>
            </a:effec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4929190" y="1785926"/>
              <a:ext cx="4000496" cy="5072074"/>
            </a:xfrm>
            <a:prstGeom prst="ellipse">
              <a:avLst/>
            </a:prstGeom>
            <a:ln>
              <a:noFill/>
            </a:ln>
            <a:effectLst>
              <a:softEdge rad="635000"/>
            </a:effectLst>
          </p:spPr>
        </p:pic>
        <p:sp>
          <p:nvSpPr>
            <p:cNvPr id="11" name="Rectangle 10"/>
            <p:cNvSpPr/>
            <p:nvPr/>
          </p:nvSpPr>
          <p:spPr>
            <a:xfrm>
              <a:off x="14068" y="0"/>
              <a:ext cx="9144000" cy="1027170"/>
            </a:xfrm>
            <a:prstGeom prst="rect">
              <a:avLst/>
            </a:prstGeom>
            <a:gradFill flip="none" rotWithShape="1">
              <a:gsLst>
                <a:gs pos="0">
                  <a:srgbClr val="6600CC">
                    <a:shade val="30000"/>
                    <a:satMod val="115000"/>
                  </a:srgbClr>
                </a:gs>
                <a:gs pos="50000">
                  <a:srgbClr val="6600CC">
                    <a:shade val="67500"/>
                    <a:satMod val="115000"/>
                  </a:srgbClr>
                </a:gs>
                <a:gs pos="100000">
                  <a:srgbClr val="6600CC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dirty="0"/>
            </a:p>
          </p:txBody>
        </p:sp>
      </p:grp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85756" y="1071546"/>
            <a:ext cx="8915400" cy="6000792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/>
          <a:lstStyle/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	</a:t>
            </a: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Maka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Ingatlah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Allah Yang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Maha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Agung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Nescaya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Dia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Akan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Mengingatimu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endParaRPr lang="en-US" sz="2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Dan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Bersyukurlah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Di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Atas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Nikmat-nikmatnya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Nescaya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Dia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Akan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Menambahkan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Lagi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Nikmat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Itu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Kepadamu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,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Pohonlah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endParaRPr lang="en-US" sz="2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Dari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Kelebihannya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,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Nescaya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Akan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Diberikannya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Kepadamu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. Dan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Mengingati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Allah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Itu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Lebih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Besar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(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Faedah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Dan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Kesannya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) Dan (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Ingatlah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) Allah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Mengetahui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Apa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Yang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Kamu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Kerjakan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0" y="0"/>
            <a:ext cx="9158068" cy="6858000"/>
            <a:chOff x="0" y="0"/>
            <a:chExt cx="9158068" cy="6858000"/>
          </a:xfrm>
        </p:grpSpPr>
        <p:pic>
          <p:nvPicPr>
            <p:cNvPr id="5" name="Picture 3" descr="C:\Users\NADHIRAH\Pictures\wallpaper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28662" y="285728"/>
              <a:ext cx="7500990" cy="45720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softEdge rad="635000"/>
            </a:effec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>
              <a:off x="0" y="2500306"/>
              <a:ext cx="2000232" cy="435769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>
              <a:off x="2357422" y="3286124"/>
              <a:ext cx="2205022" cy="357187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 flipH="1">
              <a:off x="1000100" y="3357562"/>
              <a:ext cx="2205022" cy="35004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softEdge rad="317500"/>
            </a:effec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4929190" y="1785926"/>
              <a:ext cx="4000496" cy="5072074"/>
            </a:xfrm>
            <a:prstGeom prst="ellipse">
              <a:avLst/>
            </a:prstGeom>
            <a:ln>
              <a:noFill/>
            </a:ln>
            <a:effectLst>
              <a:softEdge rad="635000"/>
            </a:effectLst>
          </p:spPr>
        </p:pic>
        <p:sp>
          <p:nvSpPr>
            <p:cNvPr id="11" name="Rectangle 10"/>
            <p:cNvSpPr/>
            <p:nvPr/>
          </p:nvSpPr>
          <p:spPr>
            <a:xfrm>
              <a:off x="14068" y="0"/>
              <a:ext cx="9144000" cy="1027170"/>
            </a:xfrm>
            <a:prstGeom prst="rect">
              <a:avLst/>
            </a:prstGeom>
            <a:gradFill flip="none" rotWithShape="1">
              <a:gsLst>
                <a:gs pos="0">
                  <a:srgbClr val="6600CC">
                    <a:shade val="30000"/>
                    <a:satMod val="115000"/>
                  </a:srgbClr>
                </a:gs>
                <a:gs pos="50000">
                  <a:srgbClr val="6600CC">
                    <a:shade val="67500"/>
                    <a:satMod val="115000"/>
                  </a:srgbClr>
                </a:gs>
                <a:gs pos="100000">
                  <a:srgbClr val="6600CC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0" y="214290"/>
            <a:ext cx="8929688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5720" y="1500174"/>
            <a:ext cx="85011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54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وَأَشْهَدُ أَنْ لآ إِلَهَ إِلاَّ اللهُ وَحْدَهُ لاَ شَرِيْكَ لَهُ،</a:t>
            </a:r>
            <a:r>
              <a:rPr lang="en-US" sz="54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 </a:t>
            </a:r>
            <a:r>
              <a:rPr lang="ar-SA" sz="54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وَأَشْهَدُ أَنَّ مُحَمَّدًا عَبْدُهُ وَرَسُوْلُهُ</a:t>
            </a:r>
            <a:endParaRPr lang="en-US" sz="5400" b="1" dirty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20" y="3796777"/>
            <a:ext cx="8643998" cy="2846933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disembah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Yang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bagiNya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juga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S.A.W. 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adalah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  <a:alpha val="9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85728"/>
            <a:ext cx="8858248" cy="6572272"/>
            <a:chOff x="0" y="285728"/>
            <a:chExt cx="8858248" cy="6572272"/>
          </a:xfrm>
        </p:grpSpPr>
        <p:pic>
          <p:nvPicPr>
            <p:cNvPr id="5" name="Picture 3" descr="C:\Users\NADHIRAH\Pictures\wallpaper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285728"/>
              <a:ext cx="8429652" cy="65722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softEdge rad="635000"/>
            </a:effec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>
              <a:off x="0" y="3286124"/>
              <a:ext cx="2205022" cy="357187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4857752" y="714356"/>
              <a:ext cx="4000496" cy="5072074"/>
            </a:xfrm>
            <a:prstGeom prst="ellipse">
              <a:avLst/>
            </a:prstGeom>
            <a:ln>
              <a:noFill/>
            </a:ln>
            <a:effectLst>
              <a:softEdge rad="635000"/>
            </a:effectLst>
          </p:spPr>
        </p:pic>
        <p:pic>
          <p:nvPicPr>
            <p:cNvPr id="3077" name="Picture 5" descr="C:\Users\NADHIRAH\Pictures\solat 2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57224" y="4643446"/>
              <a:ext cx="4714908" cy="2214554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pic>
          <p:nvPicPr>
            <p:cNvPr id="17" name="Picture 5" descr="C:\Users\NADHIRAH\Pictures\solat 2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357554" y="4429132"/>
              <a:ext cx="4357718" cy="2285993"/>
            </a:xfrm>
            <a:prstGeom prst="rect">
              <a:avLst/>
            </a:prstGeom>
            <a:noFill/>
            <a:effectLst>
              <a:softEdge rad="317500"/>
            </a:effectLst>
          </p:spPr>
        </p:pic>
      </p:grpSp>
      <p:pic>
        <p:nvPicPr>
          <p:cNvPr id="13" name="Rectangle 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32" y="157163"/>
            <a:ext cx="8894761" cy="2271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285720" y="3428794"/>
            <a:ext cx="7834998" cy="15718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“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Lurus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rapatkan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saf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anda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kerana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saf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lurus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termasuk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dalam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kesempurnaan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solat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”</a:t>
            </a:r>
            <a:endParaRPr lang="en-GB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0" y="0"/>
            <a:ext cx="9158068" cy="6858000"/>
            <a:chOff x="0" y="0"/>
            <a:chExt cx="9158068" cy="6858000"/>
          </a:xfrm>
        </p:grpSpPr>
        <p:pic>
          <p:nvPicPr>
            <p:cNvPr id="5" name="Picture 3" descr="C:\Users\NADHIRAH\Pictures\wallpaper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28662" y="285728"/>
              <a:ext cx="7500990" cy="45720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softEdge rad="635000"/>
            </a:effec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>
              <a:off x="0" y="2500306"/>
              <a:ext cx="2000232" cy="435769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>
              <a:off x="2357422" y="3286124"/>
              <a:ext cx="2205022" cy="357187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 flipH="1">
              <a:off x="1000100" y="3357562"/>
              <a:ext cx="2205022" cy="35004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softEdge rad="317500"/>
            </a:effec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4929190" y="1785926"/>
              <a:ext cx="4000496" cy="5072074"/>
            </a:xfrm>
            <a:prstGeom prst="ellipse">
              <a:avLst/>
            </a:prstGeom>
            <a:ln>
              <a:noFill/>
            </a:ln>
            <a:effectLst>
              <a:softEdge rad="635000"/>
            </a:effectLst>
          </p:spPr>
        </p:pic>
        <p:sp>
          <p:nvSpPr>
            <p:cNvPr id="11" name="Rectangle 10"/>
            <p:cNvSpPr/>
            <p:nvPr/>
          </p:nvSpPr>
          <p:spPr>
            <a:xfrm>
              <a:off x="14068" y="0"/>
              <a:ext cx="9144000" cy="1027170"/>
            </a:xfrm>
            <a:prstGeom prst="rect">
              <a:avLst/>
            </a:prstGeom>
            <a:gradFill flip="none" rotWithShape="1">
              <a:gsLst>
                <a:gs pos="0">
                  <a:srgbClr val="6600CC">
                    <a:shade val="30000"/>
                    <a:satMod val="115000"/>
                  </a:srgbClr>
                </a:gs>
                <a:gs pos="50000">
                  <a:srgbClr val="6600CC">
                    <a:shade val="67500"/>
                    <a:satMod val="115000"/>
                  </a:srgbClr>
                </a:gs>
                <a:gs pos="100000">
                  <a:srgbClr val="6600CC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-32" y="214290"/>
            <a:ext cx="8929688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0" y="1982450"/>
            <a:ext cx="838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4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اللَّهُمَّ صَلِّ وَسَلِّمْ وَبَارِكْ عَلَى سَيِّدِنَا مُحَمَّـدٍ        وَعَلَى آلِـهِ وَصَحْبِهِ أَجْمَعِيْنَ</a:t>
            </a:r>
            <a:endParaRPr lang="en-US" sz="4400" dirty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500034" y="4037570"/>
            <a:ext cx="8215370" cy="181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sejahtera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Muhammad S.A.W., </a:t>
            </a:r>
            <a:r>
              <a:rPr lang="en-GB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nya</a:t>
            </a: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seluruh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serta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pengikutnya</a:t>
            </a: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GB" sz="2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0" y="0"/>
            <a:ext cx="9158068" cy="6858000"/>
            <a:chOff x="0" y="0"/>
            <a:chExt cx="9158068" cy="6858000"/>
          </a:xfrm>
        </p:grpSpPr>
        <p:pic>
          <p:nvPicPr>
            <p:cNvPr id="5" name="Picture 3" descr="C:\Users\NADHIRAH\Pictures\wallpaper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28662" y="285728"/>
              <a:ext cx="7500990" cy="45720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softEdge rad="635000"/>
            </a:effec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>
              <a:off x="0" y="2500306"/>
              <a:ext cx="2000232" cy="435769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>
              <a:off x="2357422" y="3286124"/>
              <a:ext cx="2205022" cy="357187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 flipH="1">
              <a:off x="1000100" y="3357562"/>
              <a:ext cx="2205022" cy="35004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softEdge rad="317500"/>
            </a:effec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4929190" y="1785926"/>
              <a:ext cx="4000496" cy="5072074"/>
            </a:xfrm>
            <a:prstGeom prst="ellipse">
              <a:avLst/>
            </a:prstGeom>
            <a:ln>
              <a:noFill/>
            </a:ln>
            <a:effectLst>
              <a:softEdge rad="635000"/>
            </a:effectLst>
          </p:spPr>
        </p:pic>
        <p:sp>
          <p:nvSpPr>
            <p:cNvPr id="11" name="Rectangle 10"/>
            <p:cNvSpPr/>
            <p:nvPr/>
          </p:nvSpPr>
          <p:spPr>
            <a:xfrm>
              <a:off x="14068" y="0"/>
              <a:ext cx="9144000" cy="1027170"/>
            </a:xfrm>
            <a:prstGeom prst="rect">
              <a:avLst/>
            </a:prstGeom>
            <a:gradFill flip="none" rotWithShape="1">
              <a:gsLst>
                <a:gs pos="0">
                  <a:srgbClr val="6600CC">
                    <a:shade val="30000"/>
                    <a:satMod val="115000"/>
                  </a:srgbClr>
                </a:gs>
                <a:gs pos="50000">
                  <a:srgbClr val="6600CC">
                    <a:shade val="67500"/>
                    <a:satMod val="115000"/>
                  </a:srgbClr>
                </a:gs>
                <a:gs pos="100000">
                  <a:srgbClr val="6600CC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-32" y="214290"/>
            <a:ext cx="8929688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Wasiat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28662" y="1785926"/>
            <a:ext cx="718818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EG" sz="54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فَيَا عِبَادَ اللهِ أُوْصِيْكُمْ وَإِيَّايَ بِتَقْوَى اللهِ</a:t>
            </a:r>
            <a:endParaRPr lang="en-US" sz="5400" b="1" dirty="0" smtClean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cs typeface="Traditional Arabic" pitchFamily="2" charset="-78"/>
            </a:endParaRPr>
          </a:p>
          <a:p>
            <a:pPr algn="ctr" rtl="1"/>
            <a:r>
              <a:rPr lang="ar-EG" sz="54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 وَطَاعَتِهِ فَقَدْ فَازَ الْمُتَّقُوْنَ</a:t>
            </a:r>
            <a:endParaRPr lang="ms-MY" sz="5400" dirty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428596" y="4143380"/>
            <a:ext cx="8501122" cy="224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Wahai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hamba-hamba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Allah,Aku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mewasiatkan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diriku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supaya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mentaatinya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,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maka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berjayalah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orang-orang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  <a:endParaRPr lang="en-GB" sz="2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0" y="0"/>
            <a:ext cx="9158068" cy="6858000"/>
            <a:chOff x="0" y="0"/>
            <a:chExt cx="9158068" cy="6858000"/>
          </a:xfrm>
        </p:grpSpPr>
        <p:pic>
          <p:nvPicPr>
            <p:cNvPr id="5" name="Picture 3" descr="C:\Users\NADHIRAH\Pictures\wallpaper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28662" y="285728"/>
              <a:ext cx="7500990" cy="45720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softEdge rad="635000"/>
            </a:effec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>
              <a:off x="0" y="2500306"/>
              <a:ext cx="2000232" cy="435769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>
              <a:off x="2357422" y="3286124"/>
              <a:ext cx="2205022" cy="357187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 flipH="1">
              <a:off x="1000100" y="3357562"/>
              <a:ext cx="2205022" cy="35004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softEdge rad="317500"/>
            </a:effec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4929190" y="1785926"/>
              <a:ext cx="4000496" cy="5072074"/>
            </a:xfrm>
            <a:prstGeom prst="ellipse">
              <a:avLst/>
            </a:prstGeom>
            <a:ln>
              <a:noFill/>
            </a:ln>
            <a:effectLst>
              <a:softEdge rad="635000"/>
            </a:effectLst>
          </p:spPr>
        </p:pic>
        <p:sp>
          <p:nvSpPr>
            <p:cNvPr id="11" name="Rectangle 10"/>
            <p:cNvSpPr/>
            <p:nvPr/>
          </p:nvSpPr>
          <p:spPr>
            <a:xfrm>
              <a:off x="14068" y="0"/>
              <a:ext cx="9144000" cy="1027170"/>
            </a:xfrm>
            <a:prstGeom prst="rect">
              <a:avLst/>
            </a:prstGeom>
            <a:gradFill flip="none" rotWithShape="1">
              <a:gsLst>
                <a:gs pos="0">
                  <a:srgbClr val="6600CC">
                    <a:shade val="30000"/>
                    <a:satMod val="115000"/>
                  </a:srgbClr>
                </a:gs>
                <a:gs pos="50000">
                  <a:srgbClr val="6600CC">
                    <a:shade val="67500"/>
                    <a:satMod val="115000"/>
                  </a:srgbClr>
                </a:gs>
                <a:gs pos="100000">
                  <a:srgbClr val="6600CC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-32" y="285728"/>
            <a:ext cx="892968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Pesanan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428596" y="1357298"/>
            <a:ext cx="5357850" cy="135732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Tingkatkan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ketaqwaan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Allah.</a:t>
            </a:r>
            <a:endParaRPr lang="en-US" sz="2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285720" y="3286124"/>
            <a:ext cx="5767430" cy="1285884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800080">
                  <a:shade val="30000"/>
                  <a:satMod val="115000"/>
                </a:srgbClr>
              </a:gs>
              <a:gs pos="50000">
                <a:srgbClr val="800080">
                  <a:shade val="67500"/>
                  <a:satMod val="115000"/>
                </a:srgbClr>
              </a:gs>
              <a:gs pos="100000">
                <a:srgbClr val="80008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6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Patuhi</a:t>
            </a:r>
            <a:r>
              <a:rPr lang="en-US" sz="26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perintah</a:t>
            </a:r>
            <a:r>
              <a:rPr lang="en-US" sz="26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6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endParaRPr lang="en-US" sz="2600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6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jauhi</a:t>
            </a:r>
            <a:r>
              <a:rPr lang="en-US" sz="26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laranganNya</a:t>
            </a:r>
            <a:r>
              <a:rPr lang="en-US" sz="26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6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6" name="Left Arrow 15"/>
          <p:cNvSpPr/>
          <p:nvPr/>
        </p:nvSpPr>
        <p:spPr>
          <a:xfrm rot="18238363">
            <a:off x="4084357" y="2650295"/>
            <a:ext cx="1248388" cy="714380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86512" y="1428736"/>
            <a:ext cx="2571768" cy="185738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Diseru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kepada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umat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Islam</a:t>
            </a:r>
            <a:endParaRPr lang="ms-MY" sz="280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15" name="Curved Up Arrow 14"/>
          <p:cNvSpPr/>
          <p:nvPr/>
        </p:nvSpPr>
        <p:spPr>
          <a:xfrm rot="12240470">
            <a:off x="5308656" y="1469507"/>
            <a:ext cx="1571636" cy="571504"/>
          </a:xfrm>
          <a:prstGeom prst="curvedUpArrow">
            <a:avLst>
              <a:gd name="adj1" fmla="val 41549"/>
              <a:gd name="adj2" fmla="val 107540"/>
              <a:gd name="adj3" fmla="val 53248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dirty="0">
              <a:solidFill>
                <a:schemeClr val="tx1"/>
              </a:solidFill>
            </a:endParaRPr>
          </a:p>
        </p:txBody>
      </p:sp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857224" y="5000636"/>
            <a:ext cx="6072230" cy="1500198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6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Keberkatan</a:t>
            </a:r>
            <a:r>
              <a:rPr lang="en-US" sz="26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taqwa</a:t>
            </a:r>
            <a:r>
              <a:rPr lang="en-US" sz="26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6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Allah </a:t>
            </a:r>
          </a:p>
          <a:p>
            <a:pPr algn="ctr">
              <a:defRPr/>
            </a:pPr>
            <a:r>
              <a:rPr lang="en-US" sz="26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akan</a:t>
            </a:r>
            <a:r>
              <a:rPr lang="en-US" sz="26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dilimpahi</a:t>
            </a:r>
            <a:r>
              <a:rPr lang="en-US" sz="26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kebahagian</a:t>
            </a:r>
            <a:r>
              <a:rPr lang="en-US" sz="26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6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9" name="Left Arrow 18"/>
          <p:cNvSpPr/>
          <p:nvPr/>
        </p:nvSpPr>
        <p:spPr>
          <a:xfrm rot="18238363">
            <a:off x="4950014" y="4431995"/>
            <a:ext cx="1248388" cy="714380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0" y="0"/>
            <a:ext cx="9158068" cy="6858000"/>
            <a:chOff x="0" y="0"/>
            <a:chExt cx="9158068" cy="6858000"/>
          </a:xfrm>
        </p:grpSpPr>
        <p:pic>
          <p:nvPicPr>
            <p:cNvPr id="5" name="Picture 3" descr="C:\Users\NADHIRAH\Pictures\wallpaper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28662" y="285728"/>
              <a:ext cx="7500990" cy="45720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softEdge rad="635000"/>
            </a:effec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>
              <a:off x="0" y="2500306"/>
              <a:ext cx="2000232" cy="435769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>
              <a:off x="2357422" y="3286124"/>
              <a:ext cx="2205022" cy="357187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 flipH="1">
              <a:off x="1000100" y="3357562"/>
              <a:ext cx="2205022" cy="35004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softEdge rad="317500"/>
            </a:effec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4929190" y="1785926"/>
              <a:ext cx="4000496" cy="5072074"/>
            </a:xfrm>
            <a:prstGeom prst="ellipse">
              <a:avLst/>
            </a:prstGeom>
            <a:ln>
              <a:noFill/>
            </a:ln>
            <a:effectLst>
              <a:softEdge rad="635000"/>
            </a:effectLst>
          </p:spPr>
        </p:pic>
        <p:sp>
          <p:nvSpPr>
            <p:cNvPr id="11" name="Rectangle 10"/>
            <p:cNvSpPr/>
            <p:nvPr/>
          </p:nvSpPr>
          <p:spPr>
            <a:xfrm>
              <a:off x="14068" y="0"/>
              <a:ext cx="9144000" cy="1027170"/>
            </a:xfrm>
            <a:prstGeom prst="rect">
              <a:avLst/>
            </a:prstGeom>
            <a:gradFill flip="none" rotWithShape="1">
              <a:gsLst>
                <a:gs pos="0">
                  <a:srgbClr val="6600CC">
                    <a:shade val="30000"/>
                    <a:satMod val="115000"/>
                  </a:srgbClr>
                </a:gs>
                <a:gs pos="50000">
                  <a:srgbClr val="6600CC">
                    <a:shade val="67500"/>
                    <a:satMod val="115000"/>
                  </a:srgbClr>
                </a:gs>
                <a:gs pos="100000">
                  <a:srgbClr val="6600CC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71468" y="262574"/>
            <a:ext cx="892968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“ 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AGAMA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ISLAM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”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…………...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43042" y="1214422"/>
            <a:ext cx="7286676" cy="107157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2075">
              <a:defRPr/>
            </a:pP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Merupakan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Ad-Din yang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diredhai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Allah.</a:t>
            </a:r>
            <a:endParaRPr lang="en-US" sz="2400" b="1" dirty="0"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282" y="1434663"/>
            <a:ext cx="928694" cy="4708981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itchFamily="18" charset="0"/>
              </a:rPr>
              <a:t>I</a:t>
            </a:r>
          </a:p>
          <a:p>
            <a:pPr algn="ctr"/>
            <a:r>
              <a:rPr lang="en-US" sz="60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itchFamily="18" charset="0"/>
              </a:rPr>
              <a:t>S</a:t>
            </a:r>
          </a:p>
          <a:p>
            <a:pPr algn="ctr"/>
            <a:r>
              <a:rPr lang="en-US" sz="60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itchFamily="18" charset="0"/>
              </a:rPr>
              <a:t>L</a:t>
            </a:r>
          </a:p>
          <a:p>
            <a:pPr algn="ctr"/>
            <a:r>
              <a:rPr lang="en-US" sz="60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itchFamily="18" charset="0"/>
              </a:rPr>
              <a:t>A</a:t>
            </a:r>
          </a:p>
          <a:p>
            <a:pPr algn="ctr"/>
            <a:r>
              <a:rPr lang="en-US" sz="60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itchFamily="18" charset="0"/>
              </a:rPr>
              <a:t>M</a:t>
            </a:r>
            <a:endParaRPr lang="ms-MY" sz="6000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rgbClr val="FFFF0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43042" y="2571744"/>
            <a:ext cx="7286676" cy="107157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2075">
              <a:defRPr/>
            </a:pP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Penentuan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cara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hidup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muslim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.</a:t>
            </a:r>
            <a:endParaRPr lang="en-US" sz="2400" b="1" dirty="0"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43042" y="4000504"/>
            <a:ext cx="7286676" cy="107157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2075">
              <a:defRPr/>
            </a:pP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Mengatur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kehidupan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hal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ehwal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manusia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antara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rohani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dan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jasmani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.</a:t>
            </a:r>
            <a:endParaRPr lang="en-US" sz="2400" b="1" dirty="0"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43042" y="5429264"/>
            <a:ext cx="7286676" cy="107157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2075">
              <a:tabLst>
                <a:tab pos="92075" algn="l"/>
              </a:tabLst>
              <a:defRPr/>
            </a:pP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Kehidupan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yang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seimbang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antara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urusan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dunia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dan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akhirat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.</a:t>
            </a:r>
            <a:endParaRPr lang="en-US" sz="2400" b="1" dirty="0"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9" name="Chevron 18"/>
          <p:cNvSpPr/>
          <p:nvPr/>
        </p:nvSpPr>
        <p:spPr>
          <a:xfrm>
            <a:off x="1428728" y="1500174"/>
            <a:ext cx="285752" cy="571504"/>
          </a:xfrm>
          <a:prstGeom prst="chevron">
            <a:avLst/>
          </a:prstGeom>
          <a:solidFill>
            <a:srgbClr val="FF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20" name="Chevron 19"/>
          <p:cNvSpPr/>
          <p:nvPr/>
        </p:nvSpPr>
        <p:spPr>
          <a:xfrm>
            <a:off x="1428728" y="2786058"/>
            <a:ext cx="285752" cy="571504"/>
          </a:xfrm>
          <a:prstGeom prst="chevron">
            <a:avLst/>
          </a:prstGeom>
          <a:solidFill>
            <a:srgbClr val="FF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21" name="Chevron 20"/>
          <p:cNvSpPr/>
          <p:nvPr/>
        </p:nvSpPr>
        <p:spPr>
          <a:xfrm>
            <a:off x="1428728" y="4214818"/>
            <a:ext cx="285752" cy="571504"/>
          </a:xfrm>
          <a:prstGeom prst="chevron">
            <a:avLst/>
          </a:prstGeom>
          <a:solidFill>
            <a:srgbClr val="FF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22" name="Chevron 21"/>
          <p:cNvSpPr/>
          <p:nvPr/>
        </p:nvSpPr>
        <p:spPr>
          <a:xfrm>
            <a:off x="1428728" y="5572140"/>
            <a:ext cx="285752" cy="571504"/>
          </a:xfrm>
          <a:prstGeom prst="chevron">
            <a:avLst/>
          </a:prstGeom>
          <a:solidFill>
            <a:srgbClr val="FF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1772</Words>
  <Application>Microsoft Office PowerPoint</Application>
  <PresentationFormat>On-screen Show (4:3)</PresentationFormat>
  <Paragraphs>253</Paragraphs>
  <Slides>50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NADHIRAH</dc:creator>
  <cp:lastModifiedBy>NADHIRAH</cp:lastModifiedBy>
  <cp:revision>71</cp:revision>
  <dcterms:created xsi:type="dcterms:W3CDTF">2009-08-11T02:32:17Z</dcterms:created>
  <dcterms:modified xsi:type="dcterms:W3CDTF">2009-08-13T06:34:37Z</dcterms:modified>
</cp:coreProperties>
</file>